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</p:sldMasterIdLst>
  <p:notesMasterIdLst>
    <p:notesMasterId r:id="rId259"/>
  </p:notesMasterIdLst>
  <p:sldIdLst>
    <p:sldId id="528" r:id="rId4"/>
    <p:sldId id="256" r:id="rId5"/>
    <p:sldId id="341" r:id="rId6"/>
    <p:sldId id="343" r:id="rId7"/>
    <p:sldId id="432" r:id="rId8"/>
    <p:sldId id="345" r:id="rId9"/>
    <p:sldId id="346" r:id="rId10"/>
    <p:sldId id="347" r:id="rId11"/>
    <p:sldId id="340" r:id="rId12"/>
    <p:sldId id="259" r:id="rId13"/>
    <p:sldId id="296" r:id="rId14"/>
    <p:sldId id="339" r:id="rId15"/>
    <p:sldId id="257" r:id="rId16"/>
    <p:sldId id="266" r:id="rId17"/>
    <p:sldId id="260" r:id="rId18"/>
    <p:sldId id="298" r:id="rId19"/>
    <p:sldId id="261" r:id="rId20"/>
    <p:sldId id="262" r:id="rId21"/>
    <p:sldId id="263" r:id="rId22"/>
    <p:sldId id="264" r:id="rId23"/>
    <p:sldId id="265" r:id="rId24"/>
    <p:sldId id="332" r:id="rId25"/>
    <p:sldId id="333" r:id="rId26"/>
    <p:sldId id="334" r:id="rId27"/>
    <p:sldId id="336" r:id="rId28"/>
    <p:sldId id="337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48" r:id="rId53"/>
    <p:sldId id="268" r:id="rId54"/>
    <p:sldId id="269" r:id="rId55"/>
    <p:sldId id="270" r:id="rId56"/>
    <p:sldId id="271" r:id="rId57"/>
    <p:sldId id="272" r:id="rId58"/>
    <p:sldId id="273" r:id="rId59"/>
    <p:sldId id="295" r:id="rId60"/>
    <p:sldId id="338" r:id="rId61"/>
    <p:sldId id="274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282" r:id="rId70"/>
    <p:sldId id="283" r:id="rId71"/>
    <p:sldId id="284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292" r:id="rId80"/>
    <p:sldId id="293" r:id="rId81"/>
    <p:sldId id="294" r:id="rId82"/>
    <p:sldId id="375" r:id="rId83"/>
    <p:sldId id="352" r:id="rId84"/>
    <p:sldId id="350" r:id="rId85"/>
    <p:sldId id="531" r:id="rId86"/>
    <p:sldId id="377" r:id="rId87"/>
    <p:sldId id="431" r:id="rId88"/>
    <p:sldId id="351" r:id="rId89"/>
    <p:sldId id="376" r:id="rId90"/>
    <p:sldId id="379" r:id="rId91"/>
    <p:sldId id="380" r:id="rId92"/>
    <p:sldId id="381" r:id="rId93"/>
    <p:sldId id="382" r:id="rId94"/>
    <p:sldId id="383" r:id="rId95"/>
    <p:sldId id="384" r:id="rId96"/>
    <p:sldId id="385" r:id="rId97"/>
    <p:sldId id="387" r:id="rId98"/>
    <p:sldId id="388" r:id="rId99"/>
    <p:sldId id="389" r:id="rId100"/>
    <p:sldId id="386" r:id="rId101"/>
    <p:sldId id="440" r:id="rId102"/>
    <p:sldId id="430" r:id="rId103"/>
    <p:sldId id="355" r:id="rId104"/>
    <p:sldId id="356" r:id="rId105"/>
    <p:sldId id="529" r:id="rId106"/>
    <p:sldId id="525" r:id="rId107"/>
    <p:sldId id="526" r:id="rId108"/>
    <p:sldId id="390" r:id="rId109"/>
    <p:sldId id="441" r:id="rId110"/>
    <p:sldId id="391" r:id="rId111"/>
    <p:sldId id="392" r:id="rId112"/>
    <p:sldId id="394" r:id="rId113"/>
    <p:sldId id="395" r:id="rId114"/>
    <p:sldId id="396" r:id="rId115"/>
    <p:sldId id="447" r:id="rId116"/>
    <p:sldId id="527" r:id="rId117"/>
    <p:sldId id="357" r:id="rId118"/>
    <p:sldId id="445" r:id="rId119"/>
    <p:sldId id="444" r:id="rId120"/>
    <p:sldId id="443" r:id="rId121"/>
    <p:sldId id="442" r:id="rId122"/>
    <p:sldId id="448" r:id="rId123"/>
    <p:sldId id="449" r:id="rId124"/>
    <p:sldId id="450" r:id="rId125"/>
    <p:sldId id="451" r:id="rId126"/>
    <p:sldId id="452" r:id="rId127"/>
    <p:sldId id="453" r:id="rId128"/>
    <p:sldId id="454" r:id="rId129"/>
    <p:sldId id="455" r:id="rId130"/>
    <p:sldId id="360" r:id="rId131"/>
    <p:sldId id="361" r:id="rId132"/>
    <p:sldId id="362" r:id="rId133"/>
    <p:sldId id="363" r:id="rId134"/>
    <p:sldId id="365" r:id="rId135"/>
    <p:sldId id="353" r:id="rId136"/>
    <p:sldId id="397" r:id="rId137"/>
    <p:sldId id="398" r:id="rId138"/>
    <p:sldId id="399" r:id="rId139"/>
    <p:sldId id="413" r:id="rId140"/>
    <p:sldId id="411" r:id="rId141"/>
    <p:sldId id="412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1" r:id="rId150"/>
    <p:sldId id="422" r:id="rId151"/>
    <p:sldId id="423" r:id="rId152"/>
    <p:sldId id="424" r:id="rId153"/>
    <p:sldId id="425" r:id="rId154"/>
    <p:sldId id="426" r:id="rId155"/>
    <p:sldId id="427" r:id="rId156"/>
    <p:sldId id="428" r:id="rId157"/>
    <p:sldId id="429" r:id="rId158"/>
    <p:sldId id="473" r:id="rId159"/>
    <p:sldId id="472" r:id="rId160"/>
    <p:sldId id="507" r:id="rId161"/>
    <p:sldId id="506" r:id="rId162"/>
    <p:sldId id="433" r:id="rId163"/>
    <p:sldId id="435" r:id="rId164"/>
    <p:sldId id="367" r:id="rId165"/>
    <p:sldId id="434" r:id="rId166"/>
    <p:sldId id="368" r:id="rId167"/>
    <p:sldId id="369" r:id="rId168"/>
    <p:sldId id="370" r:id="rId169"/>
    <p:sldId id="400" r:id="rId170"/>
    <p:sldId id="401" r:id="rId171"/>
    <p:sldId id="402" r:id="rId172"/>
    <p:sldId id="466" r:id="rId173"/>
    <p:sldId id="301" r:id="rId174"/>
    <p:sldId id="403" r:id="rId175"/>
    <p:sldId id="404" r:id="rId176"/>
    <p:sldId id="405" r:id="rId177"/>
    <p:sldId id="406" r:id="rId178"/>
    <p:sldId id="407" r:id="rId179"/>
    <p:sldId id="436" r:id="rId180"/>
    <p:sldId id="303" r:id="rId181"/>
    <p:sldId id="304" r:id="rId182"/>
    <p:sldId id="408" r:id="rId183"/>
    <p:sldId id="409" r:id="rId184"/>
    <p:sldId id="410" r:id="rId185"/>
    <p:sldId id="302" r:id="rId186"/>
    <p:sldId id="456" r:id="rId187"/>
    <p:sldId id="371" r:id="rId188"/>
    <p:sldId id="372" r:id="rId189"/>
    <p:sldId id="373" r:id="rId190"/>
    <p:sldId id="374" r:id="rId191"/>
    <p:sldId id="470" r:id="rId192"/>
    <p:sldId id="471" r:id="rId193"/>
    <p:sldId id="437" r:id="rId194"/>
    <p:sldId id="457" r:id="rId195"/>
    <p:sldId id="438" r:id="rId196"/>
    <p:sldId id="459" r:id="rId197"/>
    <p:sldId id="439" r:id="rId198"/>
    <p:sldId id="460" r:id="rId199"/>
    <p:sldId id="467" r:id="rId200"/>
    <p:sldId id="461" r:id="rId201"/>
    <p:sldId id="462" r:id="rId202"/>
    <p:sldId id="464" r:id="rId203"/>
    <p:sldId id="463" r:id="rId204"/>
    <p:sldId id="465" r:id="rId205"/>
    <p:sldId id="468" r:id="rId206"/>
    <p:sldId id="469" r:id="rId207"/>
    <p:sldId id="474" r:id="rId208"/>
    <p:sldId id="475" r:id="rId209"/>
    <p:sldId id="501" r:id="rId210"/>
    <p:sldId id="502" r:id="rId211"/>
    <p:sldId id="476" r:id="rId212"/>
    <p:sldId id="477" r:id="rId213"/>
    <p:sldId id="503" r:id="rId214"/>
    <p:sldId id="478" r:id="rId215"/>
    <p:sldId id="479" r:id="rId216"/>
    <p:sldId id="480" r:id="rId217"/>
    <p:sldId id="481" r:id="rId218"/>
    <p:sldId id="482" r:id="rId219"/>
    <p:sldId id="483" r:id="rId220"/>
    <p:sldId id="504" r:id="rId221"/>
    <p:sldId id="505" r:id="rId222"/>
    <p:sldId id="484" r:id="rId223"/>
    <p:sldId id="485" r:id="rId224"/>
    <p:sldId id="486" r:id="rId225"/>
    <p:sldId id="487" r:id="rId226"/>
    <p:sldId id="488" r:id="rId227"/>
    <p:sldId id="489" r:id="rId228"/>
    <p:sldId id="508" r:id="rId229"/>
    <p:sldId id="490" r:id="rId230"/>
    <p:sldId id="491" r:id="rId231"/>
    <p:sldId id="509" r:id="rId232"/>
    <p:sldId id="492" r:id="rId233"/>
    <p:sldId id="493" r:id="rId234"/>
    <p:sldId id="510" r:id="rId235"/>
    <p:sldId id="494" r:id="rId236"/>
    <p:sldId id="495" r:id="rId237"/>
    <p:sldId id="496" r:id="rId238"/>
    <p:sldId id="497" r:id="rId239"/>
    <p:sldId id="498" r:id="rId240"/>
    <p:sldId id="499" r:id="rId241"/>
    <p:sldId id="511" r:id="rId242"/>
    <p:sldId id="500" r:id="rId243"/>
    <p:sldId id="512" r:id="rId244"/>
    <p:sldId id="513" r:id="rId245"/>
    <p:sldId id="514" r:id="rId246"/>
    <p:sldId id="515" r:id="rId247"/>
    <p:sldId id="516" r:id="rId248"/>
    <p:sldId id="517" r:id="rId249"/>
    <p:sldId id="518" r:id="rId250"/>
    <p:sldId id="519" r:id="rId251"/>
    <p:sldId id="520" r:id="rId252"/>
    <p:sldId id="521" r:id="rId253"/>
    <p:sldId id="522" r:id="rId254"/>
    <p:sldId id="523" r:id="rId255"/>
    <p:sldId id="524" r:id="rId256"/>
    <p:sldId id="306" r:id="rId257"/>
    <p:sldId id="530" r:id="rId2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92"/>
    <a:srgbClr val="1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59" autoAdjust="0"/>
    <p:restoredTop sz="94720" autoAdjust="0"/>
  </p:normalViewPr>
  <p:slideViewPr>
    <p:cSldViewPr>
      <p:cViewPr varScale="1">
        <p:scale>
          <a:sx n="69" d="100"/>
          <a:sy n="69" d="100"/>
        </p:scale>
        <p:origin x="94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63" Type="http://schemas.openxmlformats.org/officeDocument/2006/relationships/slide" Target="slides/slide60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226" Type="http://schemas.openxmlformats.org/officeDocument/2006/relationships/slide" Target="slides/slide223.xml"/><Relationship Id="rId247" Type="http://schemas.openxmlformats.org/officeDocument/2006/relationships/slide" Target="slides/slide244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16" Type="http://schemas.openxmlformats.org/officeDocument/2006/relationships/slide" Target="slides/slide213.xml"/><Relationship Id="rId237" Type="http://schemas.openxmlformats.org/officeDocument/2006/relationships/slide" Target="slides/slide234.xml"/><Relationship Id="rId258" Type="http://schemas.openxmlformats.org/officeDocument/2006/relationships/slide" Target="slides/slide255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206" Type="http://schemas.openxmlformats.org/officeDocument/2006/relationships/slide" Target="slides/slide203.xml"/><Relationship Id="rId227" Type="http://schemas.openxmlformats.org/officeDocument/2006/relationships/slide" Target="slides/slide224.xml"/><Relationship Id="rId248" Type="http://schemas.openxmlformats.org/officeDocument/2006/relationships/slide" Target="slides/slide245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217" Type="http://schemas.openxmlformats.org/officeDocument/2006/relationships/slide" Target="slides/slide214.xml"/><Relationship Id="rId6" Type="http://schemas.openxmlformats.org/officeDocument/2006/relationships/slide" Target="slides/slide3.xml"/><Relationship Id="rId238" Type="http://schemas.openxmlformats.org/officeDocument/2006/relationships/slide" Target="slides/slide235.xml"/><Relationship Id="rId259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7" Type="http://schemas.openxmlformats.org/officeDocument/2006/relationships/slide" Target="slides/slide204.xml"/><Relationship Id="rId228" Type="http://schemas.openxmlformats.org/officeDocument/2006/relationships/slide" Target="slides/slide225.xml"/><Relationship Id="rId249" Type="http://schemas.openxmlformats.org/officeDocument/2006/relationships/slide" Target="slides/slide246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260" Type="http://schemas.openxmlformats.org/officeDocument/2006/relationships/presProps" Target="presProps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8" Type="http://schemas.openxmlformats.org/officeDocument/2006/relationships/slide" Target="slides/slide215.xml"/><Relationship Id="rId239" Type="http://schemas.openxmlformats.org/officeDocument/2006/relationships/slide" Target="slides/slide236.xml"/><Relationship Id="rId250" Type="http://schemas.openxmlformats.org/officeDocument/2006/relationships/slide" Target="slides/slide247.xml"/><Relationship Id="rId24" Type="http://schemas.openxmlformats.org/officeDocument/2006/relationships/slide" Target="slides/slide21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31" Type="http://schemas.openxmlformats.org/officeDocument/2006/relationships/slide" Target="slides/slide128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208" Type="http://schemas.openxmlformats.org/officeDocument/2006/relationships/slide" Target="slides/slide205.xml"/><Relationship Id="rId229" Type="http://schemas.openxmlformats.org/officeDocument/2006/relationships/slide" Target="slides/slide226.xml"/><Relationship Id="rId240" Type="http://schemas.openxmlformats.org/officeDocument/2006/relationships/slide" Target="slides/slide237.xml"/><Relationship Id="rId261" Type="http://schemas.openxmlformats.org/officeDocument/2006/relationships/viewProps" Target="viewProps.xml"/><Relationship Id="rId14" Type="http://schemas.openxmlformats.org/officeDocument/2006/relationships/slide" Target="slides/slide11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8" Type="http://schemas.openxmlformats.org/officeDocument/2006/relationships/slide" Target="slides/slide5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219" Type="http://schemas.openxmlformats.org/officeDocument/2006/relationships/slide" Target="slides/slide216.xml"/><Relationship Id="rId230" Type="http://schemas.openxmlformats.org/officeDocument/2006/relationships/slide" Target="slides/slide227.xml"/><Relationship Id="rId251" Type="http://schemas.openxmlformats.org/officeDocument/2006/relationships/slide" Target="slides/slide248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95" Type="http://schemas.openxmlformats.org/officeDocument/2006/relationships/slide" Target="slides/slide192.xml"/><Relationship Id="rId209" Type="http://schemas.openxmlformats.org/officeDocument/2006/relationships/slide" Target="slides/slide206.xml"/><Relationship Id="rId220" Type="http://schemas.openxmlformats.org/officeDocument/2006/relationships/slide" Target="slides/slide217.xml"/><Relationship Id="rId241" Type="http://schemas.openxmlformats.org/officeDocument/2006/relationships/slide" Target="slides/slide23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262" Type="http://schemas.openxmlformats.org/officeDocument/2006/relationships/theme" Target="theme/theme1.xml"/><Relationship Id="rId78" Type="http://schemas.openxmlformats.org/officeDocument/2006/relationships/slide" Target="slides/slide75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64" Type="http://schemas.openxmlformats.org/officeDocument/2006/relationships/slide" Target="slides/slide161.xml"/><Relationship Id="rId185" Type="http://schemas.openxmlformats.org/officeDocument/2006/relationships/slide" Target="slides/slide182.xml"/><Relationship Id="rId9" Type="http://schemas.openxmlformats.org/officeDocument/2006/relationships/slide" Target="slides/slide6.xml"/><Relationship Id="rId210" Type="http://schemas.openxmlformats.org/officeDocument/2006/relationships/slide" Target="slides/slide207.xml"/><Relationship Id="rId26" Type="http://schemas.openxmlformats.org/officeDocument/2006/relationships/slide" Target="slides/slide23.xml"/><Relationship Id="rId231" Type="http://schemas.openxmlformats.org/officeDocument/2006/relationships/slide" Target="slides/slide228.xml"/><Relationship Id="rId252" Type="http://schemas.openxmlformats.org/officeDocument/2006/relationships/slide" Target="slides/slide249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Relationship Id="rId221" Type="http://schemas.openxmlformats.org/officeDocument/2006/relationships/slide" Target="slides/slide218.xml"/><Relationship Id="rId242" Type="http://schemas.openxmlformats.org/officeDocument/2006/relationships/slide" Target="slides/slide239.xml"/><Relationship Id="rId263" Type="http://schemas.openxmlformats.org/officeDocument/2006/relationships/tableStyles" Target="tableStyles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11" Type="http://schemas.openxmlformats.org/officeDocument/2006/relationships/slide" Target="slides/slide208.xml"/><Relationship Id="rId232" Type="http://schemas.openxmlformats.org/officeDocument/2006/relationships/slide" Target="slides/slide229.xml"/><Relationship Id="rId253" Type="http://schemas.openxmlformats.org/officeDocument/2006/relationships/slide" Target="slides/slide250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slide" Target="slides/slide194.xml"/><Relationship Id="rId201" Type="http://schemas.openxmlformats.org/officeDocument/2006/relationships/slide" Target="slides/slide198.xml"/><Relationship Id="rId222" Type="http://schemas.openxmlformats.org/officeDocument/2006/relationships/slide" Target="slides/slide219.xml"/><Relationship Id="rId243" Type="http://schemas.openxmlformats.org/officeDocument/2006/relationships/slide" Target="slides/slide240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9.xml"/><Relationship Id="rId233" Type="http://schemas.openxmlformats.org/officeDocument/2006/relationships/slide" Target="slides/slide230.xml"/><Relationship Id="rId254" Type="http://schemas.openxmlformats.org/officeDocument/2006/relationships/slide" Target="slides/slide25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202" Type="http://schemas.openxmlformats.org/officeDocument/2006/relationships/slide" Target="slides/slide199.xml"/><Relationship Id="rId223" Type="http://schemas.openxmlformats.org/officeDocument/2006/relationships/slide" Target="slides/slide220.xml"/><Relationship Id="rId244" Type="http://schemas.openxmlformats.org/officeDocument/2006/relationships/slide" Target="slides/slide241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13" Type="http://schemas.openxmlformats.org/officeDocument/2006/relationships/slide" Target="slides/slide210.xml"/><Relationship Id="rId234" Type="http://schemas.openxmlformats.org/officeDocument/2006/relationships/slide" Target="slides/slide23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55" Type="http://schemas.openxmlformats.org/officeDocument/2006/relationships/slide" Target="slides/slide252.xml"/><Relationship Id="rId40" Type="http://schemas.openxmlformats.org/officeDocument/2006/relationships/slide" Target="slides/slide37.xml"/><Relationship Id="rId115" Type="http://schemas.openxmlformats.org/officeDocument/2006/relationships/slide" Target="slides/slide112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19" Type="http://schemas.openxmlformats.org/officeDocument/2006/relationships/slide" Target="slides/slide16.xml"/><Relationship Id="rId224" Type="http://schemas.openxmlformats.org/officeDocument/2006/relationships/slide" Target="slides/slide221.xml"/><Relationship Id="rId245" Type="http://schemas.openxmlformats.org/officeDocument/2006/relationships/slide" Target="slides/slide242.xml"/><Relationship Id="rId30" Type="http://schemas.openxmlformats.org/officeDocument/2006/relationships/slide" Target="slides/slide2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11.xml"/><Relationship Id="rId235" Type="http://schemas.openxmlformats.org/officeDocument/2006/relationships/slide" Target="slides/slide232.xml"/><Relationship Id="rId256" Type="http://schemas.openxmlformats.org/officeDocument/2006/relationships/slide" Target="slides/slide253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179" Type="http://schemas.openxmlformats.org/officeDocument/2006/relationships/slide" Target="slides/slide176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225" Type="http://schemas.openxmlformats.org/officeDocument/2006/relationships/slide" Target="slides/slide222.xml"/><Relationship Id="rId246" Type="http://schemas.openxmlformats.org/officeDocument/2006/relationships/slide" Target="slides/slide243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94" Type="http://schemas.openxmlformats.org/officeDocument/2006/relationships/slide" Target="slides/slide91.xml"/><Relationship Id="rId148" Type="http://schemas.openxmlformats.org/officeDocument/2006/relationships/slide" Target="slides/slide145.xml"/><Relationship Id="rId169" Type="http://schemas.openxmlformats.org/officeDocument/2006/relationships/slide" Target="slides/slide166.xml"/><Relationship Id="rId4" Type="http://schemas.openxmlformats.org/officeDocument/2006/relationships/slide" Target="slides/slide1.xml"/><Relationship Id="rId180" Type="http://schemas.openxmlformats.org/officeDocument/2006/relationships/slide" Target="slides/slide177.xml"/><Relationship Id="rId215" Type="http://schemas.openxmlformats.org/officeDocument/2006/relationships/slide" Target="slides/slide212.xml"/><Relationship Id="rId236" Type="http://schemas.openxmlformats.org/officeDocument/2006/relationships/slide" Target="slides/slide233.xml"/><Relationship Id="rId257" Type="http://schemas.openxmlformats.org/officeDocument/2006/relationships/slide" Target="slides/slide254.xml"/><Relationship Id="rId42" Type="http://schemas.openxmlformats.org/officeDocument/2006/relationships/slide" Target="slides/slide39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BA551D4-9B41-49EC-8F53-B98760672465}" type="datetimeFigureOut">
              <a:rPr lang="ar-IQ" smtClean="0"/>
              <a:t>24/11/1442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F5D4C7D-E430-42DC-9B8C-9B2E3AA30C5A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59110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3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3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60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5188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63276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40764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84744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09253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31954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19308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94038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63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2067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64844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296933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38693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58075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53159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14618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639955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489464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61535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64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48626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2807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24894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0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7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1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6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ABB57-E164-4134-804D-0EF98FCA618C}" type="datetimeFigureOut">
              <a:rPr lang="en-US" smtClean="0"/>
              <a:pPr/>
              <a:t>7/3/2021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F14E2-8E50-40A5-A860-317E30718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2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4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cover dir="ru"/>
  </p:transition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81437-A91B-4658-987B-EA8F20FF1D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B08A1-1E32-4847-A3A3-7485F70C93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1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cover dir="ru"/>
  </p:transition>
  <p:timing>
    <p:tnLst>
      <p:par>
        <p:cTn id="1" dur="indefinite" restart="never" nodeType="tmRoot"/>
      </p:par>
    </p:tnLst>
  </p:timing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article/10.1007/s12517-014-1360-8#ref-CR64" TargetMode="External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jpeg"/><Relationship Id="rId7" Type="http://schemas.openxmlformats.org/officeDocument/2006/relationships/image" Target="../media/image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Relationship Id="rId9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298" y="1"/>
            <a:ext cx="1883702" cy="141277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5629"/>
            <a:ext cx="1896210" cy="142215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652" y="-26773"/>
            <a:ext cx="1758556" cy="142778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440" y="12417"/>
            <a:ext cx="1889592" cy="1415370"/>
          </a:xfrm>
          <a:prstGeom prst="rect">
            <a:avLst/>
          </a:prstGeom>
        </p:spPr>
      </p:pic>
      <p:pic>
        <p:nvPicPr>
          <p:cNvPr id="6" name="صورة 5" descr="C:\Users\toshbai-\Pictures\spari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17"/>
            <a:ext cx="1719440" cy="141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12777"/>
            <a:ext cx="1730418" cy="1296143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680" y="1412776"/>
            <a:ext cx="1886092" cy="125739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7772" y="1412776"/>
            <a:ext cx="1786316" cy="131967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12063" y="1389249"/>
            <a:ext cx="1852225" cy="13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1412776"/>
            <a:ext cx="1979711" cy="130466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83461"/>
            <a:ext cx="1777573" cy="138706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18" y="2636912"/>
            <a:ext cx="1930898" cy="1446032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08920"/>
            <a:ext cx="1827846" cy="1374024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61" y="2649968"/>
            <a:ext cx="1860441" cy="1372816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670170"/>
            <a:ext cx="1979712" cy="1454413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4063420"/>
            <a:ext cx="1777572" cy="133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8195" y="4051013"/>
            <a:ext cx="1776198" cy="1345586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07990" y="4082944"/>
            <a:ext cx="1894041" cy="1313655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399495" y="4005063"/>
            <a:ext cx="1836801" cy="1374837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74586" y="4051013"/>
            <a:ext cx="1969414" cy="1358660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" y="5354824"/>
            <a:ext cx="1803255" cy="1503176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06" y="5338625"/>
            <a:ext cx="1733627" cy="1519375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48" y="5379901"/>
            <a:ext cx="1896384" cy="1466774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91735" y="5338625"/>
            <a:ext cx="1988578" cy="1519375"/>
          </a:xfrm>
          <a:prstGeom prst="rect">
            <a:avLst/>
          </a:prstGeom>
        </p:spPr>
      </p:pic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6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723" y="5354824"/>
            <a:ext cx="1822277" cy="149185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سحابة 26"/>
          <p:cNvSpPr/>
          <p:nvPr/>
        </p:nvSpPr>
        <p:spPr>
          <a:xfrm>
            <a:off x="1714242" y="2168045"/>
            <a:ext cx="5203962" cy="2455774"/>
          </a:xfrm>
          <a:prstGeom prst="cloud">
            <a:avLst/>
          </a:prstGeom>
          <a:solidFill>
            <a:srgbClr val="FFFF00">
              <a:alpha val="82000"/>
            </a:srgbClr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Microfacies </a:t>
            </a:r>
            <a:r>
              <a:rPr lang="en-US" sz="4400" b="1" dirty="0" smtClean="0">
                <a:solidFill>
                  <a:schemeClr val="tx1"/>
                </a:solidFill>
              </a:rPr>
              <a:t>Lab</a:t>
            </a:r>
            <a:endParaRPr lang="ar-IQ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67544" y="1772816"/>
            <a:ext cx="8496668" cy="1800200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Sparite  &amp;  Micrite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251520" y="600054"/>
            <a:ext cx="8572560" cy="60007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ea typeface="+mj-ea"/>
                <a:cs typeface="+mj-cs"/>
              </a:rPr>
              <a:t>Classification Of Microfacies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1250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214282" y="285728"/>
            <a:ext cx="8572560" cy="60007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Folk  Classification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5001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http://www.sepmstrata.org/CMS_Images/FolkClassBasic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132436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63412"/>
            <a:ext cx="8096588" cy="599458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979712" y="188640"/>
            <a:ext cx="50405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 smtClean="0"/>
              <a:t>Intraclast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029549308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267744" y="260648"/>
            <a:ext cx="41764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err="1" smtClean="0"/>
              <a:t>Intrasparite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589569724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267744" y="260648"/>
            <a:ext cx="41764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err="1" smtClean="0"/>
              <a:t>Intramicrite</a:t>
            </a:r>
            <a:r>
              <a:rPr lang="en-US" sz="4400" b="1" dirty="0" smtClean="0"/>
              <a:t> 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785169711"/>
      </p:ext>
    </p:extLst>
  </p:cSld>
  <p:clrMapOvr>
    <a:masterClrMapping/>
  </p:clrMapOvr>
  <p:transition>
    <p:cover dir="r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2" y="1466849"/>
            <a:ext cx="9121438" cy="5421519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115616" y="188640"/>
            <a:ext cx="7200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b="1" dirty="0" smtClean="0"/>
              <a:t>Biomicrite</a:t>
            </a:r>
            <a:endParaRPr lang="ar-IQ" sz="7200" b="1" dirty="0"/>
          </a:p>
        </p:txBody>
      </p:sp>
    </p:spTree>
    <p:extLst>
      <p:ext uri="{BB962C8B-B14F-4D97-AF65-F5344CB8AC3E}">
        <p14:creationId xmlns:p14="http://schemas.microsoft.com/office/powerpoint/2010/main" val="417400138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61664"/>
            <a:ext cx="7560840" cy="567063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99592" y="188640"/>
            <a:ext cx="72008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/>
              <a:t>Biosparite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3992242746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9" y="1241376"/>
            <a:ext cx="6480720" cy="561662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403648" y="188640"/>
            <a:ext cx="655272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err="1" smtClean="0"/>
              <a:t>Pelmicrite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350464765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46880"/>
            <a:ext cx="8079144" cy="559555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83568" y="188640"/>
            <a:ext cx="748883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/>
              <a:t>Pelsparite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3117173409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>
            <a:lum bright="-12000"/>
          </a:blip>
          <a:srcRect l="2345" t="3363" r="2345" b="4305"/>
          <a:stretch>
            <a:fillRect/>
          </a:stretch>
        </p:blipFill>
        <p:spPr bwMode="auto">
          <a:xfrm>
            <a:off x="0" y="27384"/>
            <a:ext cx="9143999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مكعب 2"/>
          <p:cNvSpPr/>
          <p:nvPr/>
        </p:nvSpPr>
        <p:spPr>
          <a:xfrm>
            <a:off x="5364088" y="260648"/>
            <a:ext cx="3643338" cy="128588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Micrite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32859"/>
            <a:ext cx="7776864" cy="5825141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187624" y="138165"/>
            <a:ext cx="612068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/>
              <a:t>Oomicrite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162910992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896270"/>
            <a:ext cx="7920880" cy="596046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755576" y="116632"/>
            <a:ext cx="72728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 smtClean="0"/>
              <a:t>Oosparite</a:t>
            </a:r>
            <a:endParaRPr lang="ar-IQ" sz="4800" b="1" dirty="0"/>
          </a:p>
        </p:txBody>
      </p:sp>
    </p:spTree>
    <p:extLst>
      <p:ext uri="{BB962C8B-B14F-4D97-AF65-F5344CB8AC3E}">
        <p14:creationId xmlns:p14="http://schemas.microsoft.com/office/powerpoint/2010/main" val="973038733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29961"/>
            <a:ext cx="7742684" cy="580701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83568" y="116632"/>
            <a:ext cx="69847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/>
              <a:t>Micrite 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311757162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80729"/>
            <a:ext cx="7800744" cy="587727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83568" y="57399"/>
            <a:ext cx="780074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/>
              <a:t>Dismicrite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553588983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979712" y="476672"/>
            <a:ext cx="41764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err="1" smtClean="0"/>
              <a:t>Biolithite</a:t>
            </a:r>
            <a:r>
              <a:rPr lang="en-US" sz="4400" b="1" dirty="0" smtClean="0"/>
              <a:t> 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793462492"/>
      </p:ext>
    </p:extLst>
  </p:cSld>
  <p:clrMapOvr>
    <a:masterClrMapping/>
  </p:clrMapOvr>
  <p:transition>
    <p:cover dir="r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http://www.sepmstrata.org/CMS_Images/Folks-Textural-Classificati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7382247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92072"/>
            <a:ext cx="8064896" cy="604867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67544" y="7450"/>
            <a:ext cx="75608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 smtClean="0"/>
              <a:t>Micrite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5586830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49086"/>
            <a:ext cx="7380883" cy="6008039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971600" y="264484"/>
            <a:ext cx="69127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/>
              <a:t>Fossiliferous Biomicrite</a:t>
            </a:r>
            <a:endParaRPr lang="ar-IQ" sz="2800" b="1" dirty="0"/>
          </a:p>
        </p:txBody>
      </p:sp>
    </p:spTree>
    <p:extLst>
      <p:ext uri="{BB962C8B-B14F-4D97-AF65-F5344CB8AC3E}">
        <p14:creationId xmlns:p14="http://schemas.microsoft.com/office/powerpoint/2010/main" val="1082728849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24" y="908720"/>
            <a:ext cx="8063783" cy="594928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39552" y="116632"/>
            <a:ext cx="75608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 smtClean="0"/>
              <a:t>Spars Biomicrite</a:t>
            </a:r>
            <a:endParaRPr lang="ar-IQ" sz="4000" b="1" dirty="0"/>
          </a:p>
        </p:txBody>
      </p:sp>
    </p:spTree>
    <p:extLst>
      <p:ext uri="{BB962C8B-B14F-4D97-AF65-F5344CB8AC3E}">
        <p14:creationId xmlns:p14="http://schemas.microsoft.com/office/powerpoint/2010/main" val="1475186408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49355"/>
            <a:ext cx="8712968" cy="580864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403648" y="0"/>
            <a:ext cx="597666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/>
              <a:t>Packed Biomicrite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11806118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" name="صورة 4" descr="C:\Users\toshbai-\Pictures\spari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كعب 5"/>
          <p:cNvSpPr/>
          <p:nvPr/>
        </p:nvSpPr>
        <p:spPr>
          <a:xfrm>
            <a:off x="5292080" y="211928"/>
            <a:ext cx="3643338" cy="128588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Sparite</a:t>
            </a:r>
            <a:r>
              <a:rPr lang="en-US" sz="4800" dirty="0" smtClean="0">
                <a:solidFill>
                  <a:srgbClr val="002060"/>
                </a:solidFill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7932558" cy="587009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83568" y="116632"/>
            <a:ext cx="74888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 smtClean="0"/>
              <a:t>Poorly Washed Biosparite</a:t>
            </a:r>
            <a:endParaRPr lang="ar-IQ" sz="3600" b="1" dirty="0"/>
          </a:p>
        </p:txBody>
      </p:sp>
    </p:spTree>
    <p:extLst>
      <p:ext uri="{BB962C8B-B14F-4D97-AF65-F5344CB8AC3E}">
        <p14:creationId xmlns:p14="http://schemas.microsoft.com/office/powerpoint/2010/main" val="392796504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68868"/>
            <a:ext cx="7584488" cy="588913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27584" y="116632"/>
            <a:ext cx="756084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smtClean="0"/>
              <a:t>Unsorted Biosparite </a:t>
            </a:r>
            <a:endParaRPr lang="ar-IQ" sz="4400" b="1" dirty="0"/>
          </a:p>
        </p:txBody>
      </p:sp>
    </p:spTree>
    <p:extLst>
      <p:ext uri="{BB962C8B-B14F-4D97-AF65-F5344CB8AC3E}">
        <p14:creationId xmlns:p14="http://schemas.microsoft.com/office/powerpoint/2010/main" val="73814629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47608"/>
            <a:ext cx="4752528" cy="589313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259632" y="116632"/>
            <a:ext cx="583264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smtClean="0"/>
              <a:t>Sorted Biosparite</a:t>
            </a:r>
            <a:endParaRPr lang="ar-IQ" sz="4400" b="1" dirty="0"/>
          </a:p>
        </p:txBody>
      </p:sp>
    </p:spTree>
    <p:extLst>
      <p:ext uri="{BB962C8B-B14F-4D97-AF65-F5344CB8AC3E}">
        <p14:creationId xmlns:p14="http://schemas.microsoft.com/office/powerpoint/2010/main" val="883805725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620688"/>
            <a:ext cx="5904656" cy="492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3403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35644"/>
            <a:ext cx="7848872" cy="6094418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259632" y="116632"/>
            <a:ext cx="633670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smtClean="0"/>
              <a:t>Rounded Biosparite</a:t>
            </a:r>
            <a:endParaRPr lang="ar-IQ" sz="4400" b="1" dirty="0"/>
          </a:p>
        </p:txBody>
      </p:sp>
    </p:spTree>
    <p:extLst>
      <p:ext uri="{BB962C8B-B14F-4D97-AF65-F5344CB8AC3E}">
        <p14:creationId xmlns:p14="http://schemas.microsoft.com/office/powerpoint/2010/main" val="361253405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80629"/>
            <a:ext cx="8880986" cy="66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45609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3632"/>
            <a:ext cx="6813375" cy="68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5237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000"/>
            <a:ext cx="9143999" cy="71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3718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214282" y="285728"/>
            <a:ext cx="8572560" cy="60007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Dunham Classification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1274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78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0312706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8139478" cy="3455824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</a:rPr>
              <a:t>Particles ,Allochems , Grains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http://www.sepmstrata.org/CMS_Images/DunhamClass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834378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http://www.sepmstrata.org/CMS_Images/DunReef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2089355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http://www.beg.utexas.edu/lmod/_IOL-CM01/graphics/Dunham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775693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>Mudstone</a:t>
            </a:r>
            <a:endParaRPr lang="ar-IQ" sz="60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029961"/>
            <a:ext cx="7742684" cy="58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831626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Wackstone</a:t>
            </a:r>
            <a:endParaRPr lang="ar-IQ" sz="54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72" y="948258"/>
            <a:ext cx="7879657" cy="59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9618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 smtClean="0"/>
              <a:t>Packstone</a:t>
            </a:r>
            <a:endParaRPr lang="ar-IQ" sz="66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50" y="1534661"/>
            <a:ext cx="8403814" cy="529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err="1" smtClean="0"/>
              <a:t>Grainstone</a:t>
            </a:r>
            <a:endParaRPr lang="ar-IQ" sz="60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01" y="1690688"/>
            <a:ext cx="7956149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err="1"/>
              <a:t>Boundstone</a:t>
            </a:r>
            <a:endParaRPr lang="ar-IQ" sz="8000" dirty="0"/>
          </a:p>
        </p:txBody>
      </p:sp>
    </p:spTree>
    <p:extLst>
      <p:ext uri="{BB962C8B-B14F-4D97-AF65-F5344CB8AC3E}">
        <p14:creationId xmlns:p14="http://schemas.microsoft.com/office/powerpoint/2010/main" val="33429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93610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Algal </a:t>
            </a:r>
            <a:r>
              <a:rPr lang="en-US" sz="6000" b="1" dirty="0" err="1" smtClean="0"/>
              <a:t>Boundstone</a:t>
            </a:r>
            <a:endParaRPr lang="ar-IQ" sz="60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1" y="892238"/>
            <a:ext cx="8642753" cy="595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6470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Coral </a:t>
            </a:r>
            <a:r>
              <a:rPr lang="en-US" sz="4400" b="1" dirty="0" err="1" smtClean="0"/>
              <a:t>Boundstone</a:t>
            </a:r>
            <a:endParaRPr lang="ar-IQ" sz="44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02367"/>
            <a:ext cx="7704856" cy="62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571472" y="500042"/>
            <a:ext cx="7786742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6C92"/>
                </a:solidFill>
              </a:rPr>
              <a:t>Particles  , grains  , allochems</a:t>
            </a:r>
            <a:endParaRPr lang="en-US" sz="4000" b="1" dirty="0">
              <a:solidFill>
                <a:srgbClr val="006C92"/>
              </a:solidFill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-32" y="4071942"/>
            <a:ext cx="3929090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Skeletal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شكل بيضاوي 5"/>
          <p:cNvSpPr/>
          <p:nvPr/>
        </p:nvSpPr>
        <p:spPr>
          <a:xfrm>
            <a:off x="5143504" y="4071942"/>
            <a:ext cx="3929090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Non skeletal</a:t>
            </a:r>
            <a:endParaRPr lang="en-US" sz="4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8" name="شكل 7"/>
          <p:cNvCxnSpPr>
            <a:stCxn id="4" idx="2"/>
          </p:cNvCxnSpPr>
          <p:nvPr/>
        </p:nvCxnSpPr>
        <p:spPr>
          <a:xfrm rot="16200000" flipH="1">
            <a:off x="4625578" y="1768066"/>
            <a:ext cx="2143140" cy="2464611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شكل 9"/>
          <p:cNvCxnSpPr>
            <a:stCxn id="4" idx="2"/>
          </p:cNvCxnSpPr>
          <p:nvPr/>
        </p:nvCxnSpPr>
        <p:spPr>
          <a:xfrm rot="5400000">
            <a:off x="2053811" y="1732348"/>
            <a:ext cx="2214578" cy="2607487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0" y="21328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err="1" smtClean="0"/>
              <a:t>Framestone</a:t>
            </a:r>
            <a:r>
              <a:rPr lang="en-US" sz="8800" b="1" dirty="0" smtClean="0"/>
              <a:t> </a:t>
            </a:r>
            <a:endParaRPr lang="ar-IQ" sz="8800" b="1" dirty="0"/>
          </a:p>
        </p:txBody>
      </p:sp>
    </p:spTree>
    <p:extLst>
      <p:ext uri="{BB962C8B-B14F-4D97-AF65-F5344CB8AC3E}">
        <p14:creationId xmlns:p14="http://schemas.microsoft.com/office/powerpoint/2010/main" val="4024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" y="0"/>
            <a:ext cx="914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88534"/>
            <a:ext cx="8568952" cy="593479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27584" y="116632"/>
            <a:ext cx="691276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err="1" smtClean="0"/>
              <a:t>Rudist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Framestone</a:t>
            </a:r>
            <a:endParaRPr lang="ar-IQ" sz="4400" b="1" dirty="0"/>
          </a:p>
        </p:txBody>
      </p:sp>
    </p:spTree>
    <p:extLst>
      <p:ext uri="{BB962C8B-B14F-4D97-AF65-F5344CB8AC3E}">
        <p14:creationId xmlns:p14="http://schemas.microsoft.com/office/powerpoint/2010/main" val="41409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0" y="2564904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/>
              <a:t>Bindstone </a:t>
            </a:r>
            <a:endParaRPr lang="ar-IQ" sz="9600" b="1" dirty="0"/>
          </a:p>
        </p:txBody>
      </p:sp>
    </p:spTree>
    <p:extLst>
      <p:ext uri="{BB962C8B-B14F-4D97-AF65-F5344CB8AC3E}">
        <p14:creationId xmlns:p14="http://schemas.microsoft.com/office/powerpoint/2010/main" val="20004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1509"/>
            <a:ext cx="8280919" cy="67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668"/>
            <a:ext cx="9141776" cy="685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7886700" cy="1325563"/>
          </a:xfrm>
        </p:spPr>
        <p:txBody>
          <a:bodyPr/>
          <a:lstStyle/>
          <a:p>
            <a:pPr algn="ctr"/>
            <a:r>
              <a:rPr lang="en-US" sz="8800" b="1" dirty="0" err="1" smtClean="0"/>
              <a:t>Bafflestone</a:t>
            </a:r>
            <a:r>
              <a:rPr lang="en-US" sz="8800" b="1" dirty="0" smtClean="0"/>
              <a:t> </a:t>
            </a:r>
            <a:endParaRPr lang="ar-IQ" b="1" dirty="0"/>
          </a:p>
        </p:txBody>
      </p:sp>
    </p:spTree>
    <p:extLst>
      <p:ext uri="{BB962C8B-B14F-4D97-AF65-F5344CB8AC3E}">
        <p14:creationId xmlns:p14="http://schemas.microsoft.com/office/powerpoint/2010/main" val="41664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47" y="0"/>
            <a:ext cx="6527513" cy="680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7886700" cy="1325563"/>
          </a:xfrm>
        </p:spPr>
        <p:txBody>
          <a:bodyPr/>
          <a:lstStyle/>
          <a:p>
            <a:pPr algn="ctr"/>
            <a:r>
              <a:rPr lang="en-US" sz="8000" b="1" dirty="0" err="1" smtClean="0"/>
              <a:t>Floatstone</a:t>
            </a:r>
            <a:r>
              <a:rPr lang="en-US" sz="8000" b="1" dirty="0" smtClean="0"/>
              <a:t> </a:t>
            </a:r>
            <a:endParaRPr lang="ar-IQ" b="1" dirty="0"/>
          </a:p>
        </p:txBody>
      </p:sp>
    </p:spTree>
    <p:extLst>
      <p:ext uri="{BB962C8B-B14F-4D97-AF65-F5344CB8AC3E}">
        <p14:creationId xmlns:p14="http://schemas.microsoft.com/office/powerpoint/2010/main" val="15844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95536" y="2564904"/>
            <a:ext cx="8353792" cy="1868788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 smtClean="0"/>
              <a:t>Skeletal Grains</a:t>
            </a:r>
            <a:endParaRPr lang="en-US" sz="9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7886700" cy="1325563"/>
          </a:xfrm>
        </p:spPr>
        <p:txBody>
          <a:bodyPr/>
          <a:lstStyle/>
          <a:p>
            <a:pPr algn="ctr"/>
            <a:r>
              <a:rPr lang="en-US" sz="8800" b="1" dirty="0" err="1" smtClean="0"/>
              <a:t>Rudstone</a:t>
            </a:r>
            <a:r>
              <a:rPr lang="en-US" sz="8800" b="1" dirty="0" smtClean="0"/>
              <a:t> </a:t>
            </a:r>
            <a:endParaRPr lang="ar-IQ" b="1" dirty="0"/>
          </a:p>
        </p:txBody>
      </p:sp>
    </p:spTree>
    <p:extLst>
      <p:ext uri="{BB962C8B-B14F-4D97-AF65-F5344CB8AC3E}">
        <p14:creationId xmlns:p14="http://schemas.microsoft.com/office/powerpoint/2010/main" val="189387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260648"/>
            <a:ext cx="9161510" cy="63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8352928" cy="70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0" y="116632"/>
            <a:ext cx="9116565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318748" cy="3456384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>Wright Classification 1992</a:t>
            </a:r>
            <a:endParaRPr lang="ar-IQ" sz="6000" b="1" dirty="0"/>
          </a:p>
        </p:txBody>
      </p:sp>
    </p:spTree>
    <p:extLst>
      <p:ext uri="{BB962C8B-B14F-4D97-AF65-F5344CB8AC3E}">
        <p14:creationId xmlns:p14="http://schemas.microsoft.com/office/powerpoint/2010/main" val="186177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26154" r="8488" b="18462"/>
          <a:stretch/>
        </p:blipFill>
        <p:spPr>
          <a:xfrm>
            <a:off x="0" y="1772816"/>
            <a:ext cx="9145016" cy="31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60" y="1124578"/>
            <a:ext cx="8748320" cy="582161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51520" y="116632"/>
            <a:ext cx="849694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/>
              <a:t>Sparstone</a:t>
            </a:r>
            <a:endParaRPr lang="ar-IQ" sz="6000" b="1" dirty="0"/>
          </a:p>
        </p:txBody>
      </p:sp>
    </p:spTree>
    <p:extLst>
      <p:ext uri="{BB962C8B-B14F-4D97-AF65-F5344CB8AC3E}">
        <p14:creationId xmlns:p14="http://schemas.microsoft.com/office/powerpoint/2010/main" val="115831632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87048"/>
            <a:ext cx="8316416" cy="557095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23528" y="0"/>
            <a:ext cx="813690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/>
              <a:t>Fitted Fabric </a:t>
            </a:r>
            <a:r>
              <a:rPr lang="en-US" sz="6000" b="1" dirty="0" err="1" smtClean="0"/>
              <a:t>Grainstone</a:t>
            </a:r>
            <a:endParaRPr lang="ar-IQ" sz="6000" b="1" dirty="0"/>
          </a:p>
        </p:txBody>
      </p:sp>
    </p:spTree>
    <p:extLst>
      <p:ext uri="{BB962C8B-B14F-4D97-AF65-F5344CB8AC3E}">
        <p14:creationId xmlns:p14="http://schemas.microsoft.com/office/powerpoint/2010/main" val="25122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78605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0"/>
            <a:ext cx="278608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2571744"/>
            <a:ext cx="278604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0"/>
            <a:ext cx="357186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1" y="2571744"/>
            <a:ext cx="285751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70" y="2571744"/>
            <a:ext cx="342899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929174"/>
            <a:ext cx="27860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86050" y="4929198"/>
            <a:ext cx="285752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43570" y="4929198"/>
            <a:ext cx="350043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سحابة 10"/>
          <p:cNvSpPr/>
          <p:nvPr/>
        </p:nvSpPr>
        <p:spPr>
          <a:xfrm>
            <a:off x="2857488" y="1124744"/>
            <a:ext cx="4623520" cy="1478756"/>
          </a:xfrm>
          <a:prstGeom prst="cloud">
            <a:avLst/>
          </a:prstGeom>
          <a:solidFill>
            <a:schemeClr val="accent1">
              <a:alpha val="60000"/>
            </a:schemeClr>
          </a:solidFill>
          <a:effectLst>
            <a:outerShdw blurRad="50800" dist="50800" dir="54000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Microfossils</a:t>
            </a:r>
            <a:r>
              <a:rPr lang="en-US" sz="4400" b="1" dirty="0" smtClean="0">
                <a:solidFill>
                  <a:srgbClr val="C00000"/>
                </a:solidFill>
              </a:rPr>
              <a:t> 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214282" y="285728"/>
            <a:ext cx="8572560" cy="60007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>
                <a:solidFill>
                  <a:prstClr val="black"/>
                </a:solidFill>
                <a:ea typeface="+mj-ea"/>
                <a:cs typeface="+mj-cs"/>
              </a:rPr>
              <a:t>Digenesis Process 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2862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971600" y="3212976"/>
            <a:ext cx="669674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smtClean="0"/>
              <a:t>Diagenesis Environments</a:t>
            </a:r>
            <a:endParaRPr lang="ar-IQ" sz="4400" b="1" dirty="0"/>
          </a:p>
        </p:txBody>
      </p:sp>
    </p:spTree>
    <p:extLst>
      <p:ext uri="{BB962C8B-B14F-4D97-AF65-F5344CB8AC3E}">
        <p14:creationId xmlns:p14="http://schemas.microsoft.com/office/powerpoint/2010/main" val="373422396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G:\Picture\Picture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96" y="-1142998"/>
            <a:ext cx="6858003" cy="91440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750508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214282" y="285728"/>
            <a:ext cx="8572560" cy="60007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ea typeface="+mj-ea"/>
                <a:cs typeface="+mj-cs"/>
              </a:rPr>
              <a:t>Classification of Diagenesis Processes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5331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G:\Picture\Picture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2999" y="-1142999"/>
            <a:ext cx="6858002" cy="91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06227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G:\Picture\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4424205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G:\Picture\Picture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990083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/>
              <a:t>Cementation</a:t>
            </a:r>
            <a:endParaRPr lang="ar-IQ" sz="54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386683"/>
            <a:ext cx="8162925" cy="55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222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1" y="404664"/>
            <a:ext cx="8557086" cy="64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20154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/>
              <a:t>Neomorphisim</a:t>
            </a:r>
            <a:endParaRPr lang="ar-IQ" sz="60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1219"/>
            <a:ext cx="8229600" cy="54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6642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072026" cy="25003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33050" y="3000372"/>
            <a:ext cx="7925164" cy="100013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**All fossils we can see in thin section under the microscope.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42910" y="928670"/>
            <a:ext cx="7843886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Skeletal Grains</a:t>
            </a:r>
            <a:endParaRPr lang="en-US" sz="6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Compaction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137896949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832" y="1084711"/>
            <a:ext cx="7452319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مربع نص 1"/>
          <p:cNvSpPr txBox="1"/>
          <p:nvPr/>
        </p:nvSpPr>
        <p:spPr>
          <a:xfrm>
            <a:off x="1115616" y="188640"/>
            <a:ext cx="67687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/>
              <a:t>Dolomitization</a:t>
            </a:r>
            <a:r>
              <a:rPr lang="en-US" dirty="0" smtClean="0"/>
              <a:t> </a:t>
            </a: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49892" cy="68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2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11"/>
            <a:ext cx="9144000" cy="684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2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49892" cy="68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4"/>
            <a:ext cx="9144000" cy="684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" y="0"/>
            <a:ext cx="9126414" cy="687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971600" y="2492896"/>
            <a:ext cx="684076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/>
              <a:t>Formation of </a:t>
            </a:r>
            <a:r>
              <a:rPr lang="en-US" sz="5400" b="1" dirty="0" err="1" smtClean="0"/>
              <a:t>Autigenic</a:t>
            </a:r>
            <a:r>
              <a:rPr lang="en-US" sz="5400" b="1" dirty="0" smtClean="0"/>
              <a:t> Minerals 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189675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5429256" y="428604"/>
            <a:ext cx="3357586" cy="121444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Gluconite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" y="1"/>
            <a:ext cx="9080965" cy="6861574"/>
          </a:xfrm>
          <a:prstGeom prst="rect">
            <a:avLst/>
          </a:prstGeom>
        </p:spPr>
      </p:pic>
      <p:sp>
        <p:nvSpPr>
          <p:cNvPr id="4" name="شكل بيضاوي 3"/>
          <p:cNvSpPr/>
          <p:nvPr/>
        </p:nvSpPr>
        <p:spPr>
          <a:xfrm>
            <a:off x="4823404" y="10826"/>
            <a:ext cx="4286280" cy="1857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pyrite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428625" y="500063"/>
            <a:ext cx="8143875" cy="2000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</a:rPr>
              <a:t>Skeletal Grains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33050" y="5572140"/>
            <a:ext cx="6480048" cy="5715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شكل بيضاوي 4"/>
          <p:cNvSpPr/>
          <p:nvPr/>
        </p:nvSpPr>
        <p:spPr>
          <a:xfrm>
            <a:off x="571472" y="3571876"/>
            <a:ext cx="3286148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Biomorph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5286380" y="3571876"/>
            <a:ext cx="3286148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Bioclast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0" name="رابط كسهم مستقيم 9"/>
          <p:cNvCxnSpPr>
            <a:stCxn id="4" idx="2"/>
          </p:cNvCxnSpPr>
          <p:nvPr/>
        </p:nvCxnSpPr>
        <p:spPr>
          <a:xfrm rot="16200000" flipH="1">
            <a:off x="4750599" y="2250276"/>
            <a:ext cx="1143001" cy="1643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>
            <a:stCxn id="4" idx="2"/>
          </p:cNvCxnSpPr>
          <p:nvPr/>
        </p:nvCxnSpPr>
        <p:spPr>
          <a:xfrm rot="5400000">
            <a:off x="3071807" y="2214557"/>
            <a:ext cx="1143001" cy="17145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/>
              <a:t>Silissification </a:t>
            </a:r>
            <a:endParaRPr lang="ar-IQ" sz="54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99956"/>
            <a:ext cx="6912768" cy="520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172"/>
            <a:ext cx="9209144" cy="68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" y="16417"/>
            <a:ext cx="9247571" cy="68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5214942" y="428604"/>
            <a:ext cx="3429024" cy="128588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Gypsum </a:t>
            </a:r>
            <a:endParaRPr lang="en-US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44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1"/>
          <a:stretch>
            <a:fillRect/>
          </a:stretch>
        </p:blipFill>
        <p:spPr bwMode="auto">
          <a:xfrm>
            <a:off x="0" y="0"/>
            <a:ext cx="9117012" cy="6838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6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3244" r="1196" b="3526"/>
          <a:stretch>
            <a:fillRect/>
          </a:stretch>
        </p:blipFill>
        <p:spPr bwMode="auto">
          <a:xfrm>
            <a:off x="26988" y="20638"/>
            <a:ext cx="9117012" cy="68373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43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"/>
          <a:stretch>
            <a:fillRect/>
          </a:stretch>
        </p:blipFill>
        <p:spPr bwMode="auto">
          <a:xfrm>
            <a:off x="22225" y="25400"/>
            <a:ext cx="9121775" cy="6832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4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827584" y="1772816"/>
            <a:ext cx="6264696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600" b="1" dirty="0" smtClean="0"/>
              <a:t>Standard Microfacies (SMF)</a:t>
            </a:r>
            <a:endParaRPr lang="ar-IQ" sz="6600" b="1" dirty="0"/>
          </a:p>
        </p:txBody>
      </p:sp>
    </p:spTree>
    <p:extLst>
      <p:ext uri="{BB962C8B-B14F-4D97-AF65-F5344CB8AC3E}">
        <p14:creationId xmlns:p14="http://schemas.microsoft.com/office/powerpoint/2010/main" val="16180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15" y="0"/>
            <a:ext cx="9200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29064" y="500042"/>
            <a:ext cx="8143464" cy="1428760"/>
          </a:xfrm>
        </p:spPr>
        <p:txBody>
          <a:bodyPr>
            <a:normAutofit/>
          </a:bodyPr>
          <a:lstStyle/>
          <a:p>
            <a:pPr algn="l"/>
            <a:r>
              <a:rPr smtClean="0"/>
              <a:t>**What is the meanning of </a:t>
            </a:r>
            <a:r>
              <a:rPr smtClean="0">
                <a:solidFill>
                  <a:srgbClr val="FFC000"/>
                </a:solidFill>
              </a:rPr>
              <a:t>biomorph &amp; bioclast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33050" y="2143116"/>
            <a:ext cx="8353792" cy="42148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571472" y="2143116"/>
            <a:ext cx="792961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chemeClr val="bg2"/>
                </a:solidFill>
              </a:rPr>
              <a:t>Biomorph</a:t>
            </a:r>
            <a:r>
              <a:rPr lang="en-US" b="1" dirty="0" smtClean="0">
                <a:solidFill>
                  <a:schemeClr val="bg2"/>
                </a:solidFill>
              </a:rPr>
              <a:t> mean’s that the fossils </a:t>
            </a:r>
            <a:r>
              <a:rPr lang="en-US" b="1" dirty="0" err="1" smtClean="0">
                <a:solidFill>
                  <a:schemeClr val="bg2"/>
                </a:solidFill>
              </a:rPr>
              <a:t>occure</a:t>
            </a:r>
            <a:r>
              <a:rPr lang="en-US" b="1" dirty="0" smtClean="0">
                <a:solidFill>
                  <a:schemeClr val="bg2"/>
                </a:solidFill>
              </a:rPr>
              <a:t>  with integrated form or shape as the follow plate :-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57562"/>
            <a:ext cx="9144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l"/>
            <a:r>
              <a:rPr lang="en-US" sz="2200" dirty="0"/>
              <a:t>The </a:t>
            </a:r>
            <a:r>
              <a:rPr lang="en-US" sz="2200" dirty="0" err="1"/>
              <a:t>differnet</a:t>
            </a:r>
            <a:r>
              <a:rPr lang="en-US" sz="2200" dirty="0"/>
              <a:t> microfacies types described in the studied formations and their distribution in the Standard Facies Zones (FZ) of the modified Wilson model (</a:t>
            </a:r>
            <a:r>
              <a:rPr lang="en-US" sz="2200" u="sng" dirty="0">
                <a:hlinkClick r:id="rId2" tooltip="Wilson JL (1975) Carbonate facies in geologic history. Springer, New York, 471pp"/>
              </a:rPr>
              <a:t>1975</a:t>
            </a:r>
            <a:r>
              <a:rPr lang="en-US" sz="2200" dirty="0"/>
              <a:t>). Standard Microfacies Types of Wilson model: (SMF 1) </a:t>
            </a:r>
            <a:r>
              <a:rPr lang="en-US" sz="2200" dirty="0" err="1"/>
              <a:t>spiculitic</a:t>
            </a:r>
            <a:r>
              <a:rPr lang="en-US" sz="2200" dirty="0"/>
              <a:t> </a:t>
            </a:r>
            <a:r>
              <a:rPr lang="en-US" sz="2200" dirty="0" err="1"/>
              <a:t>wackestone</a:t>
            </a:r>
            <a:r>
              <a:rPr lang="en-US" sz="2200" dirty="0"/>
              <a:t> or </a:t>
            </a:r>
            <a:r>
              <a:rPr lang="en-US" sz="2200" dirty="0" err="1"/>
              <a:t>packstone</a:t>
            </a:r>
            <a:r>
              <a:rPr lang="en-US" sz="2200" dirty="0"/>
              <a:t>; (SMF 2) </a:t>
            </a:r>
            <a:r>
              <a:rPr lang="en-US" sz="2200" dirty="0" err="1"/>
              <a:t>microbioclastic</a:t>
            </a:r>
            <a:r>
              <a:rPr lang="en-US" sz="2200" dirty="0"/>
              <a:t> </a:t>
            </a:r>
            <a:r>
              <a:rPr lang="en-US" sz="2200" dirty="0" err="1"/>
              <a:t>peloidal</a:t>
            </a:r>
            <a:r>
              <a:rPr lang="en-US" sz="2200" dirty="0"/>
              <a:t> </a:t>
            </a:r>
            <a:r>
              <a:rPr lang="en-US" sz="2200" dirty="0" err="1"/>
              <a:t>calcisiltite</a:t>
            </a:r>
            <a:r>
              <a:rPr lang="en-US" sz="2200" dirty="0"/>
              <a:t>; (SMF 3) pelagic lime mudstone and </a:t>
            </a:r>
            <a:r>
              <a:rPr lang="en-US" sz="2200" dirty="0" err="1"/>
              <a:t>wackestones</a:t>
            </a:r>
            <a:r>
              <a:rPr lang="en-US" sz="2200" dirty="0"/>
              <a:t>; (SMF 4) </a:t>
            </a:r>
            <a:r>
              <a:rPr lang="en-US" sz="2200" dirty="0" err="1"/>
              <a:t>microbreccia</a:t>
            </a:r>
            <a:r>
              <a:rPr lang="en-US" sz="2200" dirty="0"/>
              <a:t>; (SMF 5) </a:t>
            </a:r>
            <a:r>
              <a:rPr lang="en-US" sz="2200" dirty="0" err="1"/>
              <a:t>allochthonous</a:t>
            </a:r>
            <a:r>
              <a:rPr lang="en-US" sz="2200" dirty="0"/>
              <a:t> </a:t>
            </a:r>
            <a:r>
              <a:rPr lang="en-US" sz="2200" dirty="0" err="1"/>
              <a:t>bioclastic</a:t>
            </a:r>
            <a:r>
              <a:rPr lang="en-US" sz="2200" dirty="0"/>
              <a:t> </a:t>
            </a:r>
            <a:r>
              <a:rPr lang="en-US" sz="2200" dirty="0" err="1"/>
              <a:t>grainstone</a:t>
            </a:r>
            <a:r>
              <a:rPr lang="en-US" sz="2200" dirty="0"/>
              <a:t>, </a:t>
            </a:r>
            <a:r>
              <a:rPr lang="en-US" sz="2200" dirty="0" err="1"/>
              <a:t>rudstone</a:t>
            </a:r>
            <a:r>
              <a:rPr lang="en-US" sz="2200" dirty="0"/>
              <a:t>, </a:t>
            </a:r>
            <a:r>
              <a:rPr lang="en-US" sz="2200" dirty="0" err="1"/>
              <a:t>packstone</a:t>
            </a:r>
            <a:r>
              <a:rPr lang="en-US" sz="2200" dirty="0"/>
              <a:t>, </a:t>
            </a:r>
            <a:r>
              <a:rPr lang="en-US" sz="2200" dirty="0" err="1"/>
              <a:t>floatstone</a:t>
            </a:r>
            <a:r>
              <a:rPr lang="en-US" sz="2200" dirty="0"/>
              <a:t>; (SMF 6) reef </a:t>
            </a:r>
            <a:r>
              <a:rPr lang="en-US" sz="2200" dirty="0" err="1"/>
              <a:t>rudstone</a:t>
            </a:r>
            <a:r>
              <a:rPr lang="en-US" sz="2200" dirty="0"/>
              <a:t>; (SMF 7) organic </a:t>
            </a:r>
            <a:r>
              <a:rPr lang="en-US" sz="2200" dirty="0" err="1"/>
              <a:t>buondstone</a:t>
            </a:r>
            <a:r>
              <a:rPr lang="en-US" sz="2200" dirty="0"/>
              <a:t>; (SMF 8) </a:t>
            </a:r>
            <a:r>
              <a:rPr lang="en-US" sz="2200" dirty="0" err="1"/>
              <a:t>wackestones</a:t>
            </a:r>
            <a:r>
              <a:rPr lang="en-US" sz="2200" dirty="0"/>
              <a:t> and </a:t>
            </a:r>
            <a:r>
              <a:rPr lang="en-US" sz="2200" dirty="0" err="1"/>
              <a:t>floatstones</a:t>
            </a:r>
            <a:r>
              <a:rPr lang="en-US" sz="2200" dirty="0"/>
              <a:t>; (SMF 9) burrowed </a:t>
            </a:r>
            <a:r>
              <a:rPr lang="en-US" sz="2200" dirty="0" err="1"/>
              <a:t>bioclastic</a:t>
            </a:r>
            <a:r>
              <a:rPr lang="en-US" sz="2200" dirty="0"/>
              <a:t> </a:t>
            </a:r>
            <a:r>
              <a:rPr lang="en-US" sz="2200" dirty="0" err="1"/>
              <a:t>wackestone</a:t>
            </a:r>
            <a:r>
              <a:rPr lang="en-US" sz="2200" dirty="0"/>
              <a:t>; (SMF 10) </a:t>
            </a:r>
            <a:r>
              <a:rPr lang="en-US" sz="2200" dirty="0" err="1"/>
              <a:t>bioclastic</a:t>
            </a:r>
            <a:r>
              <a:rPr lang="en-US" sz="2200" dirty="0"/>
              <a:t> </a:t>
            </a:r>
            <a:r>
              <a:rPr lang="en-US" sz="2200" dirty="0" err="1"/>
              <a:t>packstone</a:t>
            </a:r>
            <a:r>
              <a:rPr lang="en-US" sz="2200" dirty="0"/>
              <a:t> and </a:t>
            </a:r>
            <a:r>
              <a:rPr lang="en-US" sz="2200" dirty="0" err="1"/>
              <a:t>wackestone</a:t>
            </a:r>
            <a:r>
              <a:rPr lang="en-US" sz="2200" dirty="0"/>
              <a:t>; (SMF 11) coated </a:t>
            </a:r>
            <a:r>
              <a:rPr lang="en-US" sz="2200" dirty="0" err="1"/>
              <a:t>bioclastic</a:t>
            </a:r>
            <a:r>
              <a:rPr lang="en-US" sz="2200" dirty="0"/>
              <a:t> </a:t>
            </a:r>
            <a:r>
              <a:rPr lang="en-US" sz="2200" dirty="0" err="1"/>
              <a:t>grainstone</a:t>
            </a:r>
            <a:r>
              <a:rPr lang="en-US" sz="2200" dirty="0"/>
              <a:t>; (SMF 12) limestones with shell concentrations; (SMF 13) </a:t>
            </a:r>
            <a:r>
              <a:rPr lang="en-US" sz="2200" dirty="0" err="1"/>
              <a:t>oncoid</a:t>
            </a:r>
            <a:r>
              <a:rPr lang="en-US" sz="2200" dirty="0"/>
              <a:t> </a:t>
            </a:r>
            <a:r>
              <a:rPr lang="en-US" sz="2200" dirty="0" err="1"/>
              <a:t>rudstone</a:t>
            </a:r>
            <a:r>
              <a:rPr lang="en-US" sz="2200" dirty="0"/>
              <a:t> and </a:t>
            </a:r>
            <a:r>
              <a:rPr lang="en-US" sz="2200" dirty="0" err="1"/>
              <a:t>grainstone</a:t>
            </a:r>
            <a:r>
              <a:rPr lang="en-US" sz="2200" dirty="0"/>
              <a:t>; (SMF 14) lag deposit; (SMF 15) </a:t>
            </a:r>
            <a:r>
              <a:rPr lang="en-US" sz="2200" dirty="0" err="1"/>
              <a:t>oolite</a:t>
            </a:r>
            <a:r>
              <a:rPr lang="en-US" sz="2200" dirty="0"/>
              <a:t>, </a:t>
            </a:r>
            <a:r>
              <a:rPr lang="en-US" sz="2200" dirty="0" err="1"/>
              <a:t>grainstones</a:t>
            </a:r>
            <a:r>
              <a:rPr lang="en-US" sz="2200" dirty="0"/>
              <a:t>; (SMF 16) </a:t>
            </a:r>
            <a:r>
              <a:rPr lang="en-US" sz="2200" dirty="0" err="1"/>
              <a:t>peloid</a:t>
            </a:r>
            <a:r>
              <a:rPr lang="en-US" sz="2200" dirty="0"/>
              <a:t> </a:t>
            </a:r>
            <a:r>
              <a:rPr lang="en-US" sz="2200" dirty="0" err="1"/>
              <a:t>grainstone</a:t>
            </a:r>
            <a:r>
              <a:rPr lang="en-US" sz="2200" dirty="0"/>
              <a:t> and </a:t>
            </a:r>
            <a:r>
              <a:rPr lang="en-US" sz="2200" dirty="0" err="1"/>
              <a:t>packstone</a:t>
            </a:r>
            <a:r>
              <a:rPr lang="en-US" sz="2200" dirty="0"/>
              <a:t>; (SMF 17) </a:t>
            </a:r>
            <a:r>
              <a:rPr lang="en-US" sz="2200" dirty="0" err="1"/>
              <a:t>grainstone</a:t>
            </a:r>
            <a:r>
              <a:rPr lang="en-US" sz="2200" dirty="0"/>
              <a:t> with aggregate grains; (SMF 18) </a:t>
            </a:r>
            <a:r>
              <a:rPr lang="en-US" sz="2200" dirty="0" err="1"/>
              <a:t>bioclastic</a:t>
            </a:r>
            <a:r>
              <a:rPr lang="en-US" sz="2200" dirty="0"/>
              <a:t> </a:t>
            </a:r>
            <a:r>
              <a:rPr lang="en-US" sz="2200" dirty="0" err="1"/>
              <a:t>grainstone</a:t>
            </a:r>
            <a:r>
              <a:rPr lang="en-US" sz="2200" dirty="0"/>
              <a:t> and </a:t>
            </a:r>
            <a:r>
              <a:rPr lang="en-US" sz="2200" dirty="0" err="1"/>
              <a:t>packstone</a:t>
            </a:r>
            <a:r>
              <a:rPr lang="en-US" sz="2200" dirty="0"/>
              <a:t>; (SMF 19) densely laminated </a:t>
            </a:r>
            <a:r>
              <a:rPr lang="en-US" sz="2200" dirty="0" err="1"/>
              <a:t>bindstone</a:t>
            </a:r>
            <a:r>
              <a:rPr lang="en-US" sz="2200" dirty="0"/>
              <a:t>; (SMF 20) laminated </a:t>
            </a:r>
            <a:r>
              <a:rPr lang="en-US" sz="2200" dirty="0" err="1"/>
              <a:t>stromatolitic</a:t>
            </a:r>
            <a:r>
              <a:rPr lang="en-US" sz="2200" dirty="0"/>
              <a:t> </a:t>
            </a:r>
            <a:r>
              <a:rPr lang="en-US" sz="2200" dirty="0" err="1"/>
              <a:t>bindstone</a:t>
            </a:r>
            <a:r>
              <a:rPr lang="en-US" sz="2200" dirty="0"/>
              <a:t>/</a:t>
            </a:r>
            <a:r>
              <a:rPr lang="en-US" sz="2200" dirty="0" err="1"/>
              <a:t>boundstone</a:t>
            </a:r>
            <a:r>
              <a:rPr lang="en-US" sz="2200" dirty="0"/>
              <a:t>; (SMF 21) </a:t>
            </a:r>
            <a:r>
              <a:rPr lang="en-US" sz="2200" dirty="0" err="1"/>
              <a:t>fenestral</a:t>
            </a:r>
            <a:r>
              <a:rPr lang="en-US" sz="2200" dirty="0"/>
              <a:t> </a:t>
            </a:r>
            <a:r>
              <a:rPr lang="en-US" sz="2200" dirty="0" err="1"/>
              <a:t>packstone</a:t>
            </a:r>
            <a:r>
              <a:rPr lang="en-US" sz="2200" dirty="0"/>
              <a:t> and </a:t>
            </a:r>
            <a:r>
              <a:rPr lang="en-US" sz="2200" dirty="0" err="1"/>
              <a:t>bindstone</a:t>
            </a:r>
            <a:r>
              <a:rPr lang="en-US" sz="2200" dirty="0"/>
              <a:t>; (SMF 22) </a:t>
            </a:r>
            <a:r>
              <a:rPr lang="en-US" sz="2200" dirty="0" err="1"/>
              <a:t>oncoid</a:t>
            </a:r>
            <a:r>
              <a:rPr lang="en-US" sz="2200" dirty="0"/>
              <a:t> </a:t>
            </a:r>
            <a:r>
              <a:rPr lang="en-US" sz="2200" dirty="0" err="1"/>
              <a:t>floatstone</a:t>
            </a:r>
            <a:r>
              <a:rPr lang="en-US" sz="2200" dirty="0"/>
              <a:t> and </a:t>
            </a:r>
            <a:r>
              <a:rPr lang="en-US" sz="2200" dirty="0" err="1"/>
              <a:t>wackestone</a:t>
            </a:r>
            <a:r>
              <a:rPr lang="en-US" sz="2200" dirty="0"/>
              <a:t>; (SMF 23) non-laminated homogenous </a:t>
            </a:r>
            <a:r>
              <a:rPr lang="en-US" sz="2200" dirty="0" err="1"/>
              <a:t>micrite</a:t>
            </a:r>
            <a:r>
              <a:rPr lang="en-US" sz="2200" dirty="0"/>
              <a:t>; (SMF 24) </a:t>
            </a:r>
            <a:r>
              <a:rPr lang="en-US" sz="2200" dirty="0" err="1"/>
              <a:t>lithoclastic</a:t>
            </a:r>
            <a:r>
              <a:rPr lang="en-US" sz="2200" dirty="0"/>
              <a:t> </a:t>
            </a:r>
            <a:r>
              <a:rPr lang="en-US" sz="2200" dirty="0" err="1"/>
              <a:t>floatstone</a:t>
            </a:r>
            <a:r>
              <a:rPr lang="en-US" sz="2200" dirty="0"/>
              <a:t>, </a:t>
            </a:r>
            <a:r>
              <a:rPr lang="en-US" sz="2200" dirty="0" err="1"/>
              <a:t>rudstone</a:t>
            </a:r>
            <a:r>
              <a:rPr lang="en-US" sz="2200" dirty="0"/>
              <a:t> or </a:t>
            </a:r>
            <a:r>
              <a:rPr lang="en-US" sz="2200" dirty="0" err="1"/>
              <a:t>breccias</a:t>
            </a:r>
            <a:r>
              <a:rPr lang="en-US" sz="2200" dirty="0"/>
              <a:t>; (SMF 25) laminated evaporate-carbonate mudstone and (SMF 26) </a:t>
            </a:r>
            <a:r>
              <a:rPr lang="en-US" sz="2200" dirty="0" err="1"/>
              <a:t>pisoid</a:t>
            </a:r>
            <a:r>
              <a:rPr lang="en-US" sz="2200" dirty="0"/>
              <a:t> </a:t>
            </a:r>
            <a:r>
              <a:rPr lang="en-US" sz="2200" dirty="0" err="1"/>
              <a:t>cementstone</a:t>
            </a:r>
            <a:r>
              <a:rPr lang="en-US" sz="2200" dirty="0"/>
              <a:t>, </a:t>
            </a:r>
            <a:r>
              <a:rPr lang="en-US" sz="2200" dirty="0" err="1"/>
              <a:t>rudstone</a:t>
            </a:r>
            <a:r>
              <a:rPr lang="en-US" sz="2200" dirty="0"/>
              <a:t> or </a:t>
            </a:r>
            <a:r>
              <a:rPr lang="en-US" sz="2200" dirty="0" err="1"/>
              <a:t>packstone</a:t>
            </a:r>
            <a:endParaRPr lang="ar-IQ" sz="2200" dirty="0"/>
          </a:p>
        </p:txBody>
      </p:sp>
    </p:spTree>
    <p:extLst>
      <p:ext uri="{BB962C8B-B14F-4D97-AF65-F5344CB8AC3E}">
        <p14:creationId xmlns:p14="http://schemas.microsoft.com/office/powerpoint/2010/main" val="35967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096"/>
            <a:ext cx="9144000" cy="54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3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SMF  1 - </a:t>
            </a:r>
            <a:r>
              <a:rPr lang="en-US" sz="4800" b="1" dirty="0"/>
              <a:t>Spiculite</a:t>
            </a:r>
            <a:r>
              <a:rPr lang="en-US" sz="4800" b="1" dirty="0" smtClean="0"/>
              <a:t>  </a:t>
            </a:r>
            <a:endParaRPr lang="ar-IQ" sz="4800" b="1" dirty="0"/>
          </a:p>
        </p:txBody>
      </p:sp>
    </p:spTree>
    <p:extLst>
      <p:ext uri="{BB962C8B-B14F-4D97-AF65-F5344CB8AC3E}">
        <p14:creationId xmlns:p14="http://schemas.microsoft.com/office/powerpoint/2010/main" val="30804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856984" cy="709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dirty="0" smtClean="0"/>
              <a:t>SMF  2 – Microbioclastic Calcisilt  </a:t>
            </a:r>
            <a:endParaRPr lang="ar-IQ" sz="4800" b="1" dirty="0"/>
          </a:p>
        </p:txBody>
      </p:sp>
    </p:spTree>
    <p:extLst>
      <p:ext uri="{BB962C8B-B14F-4D97-AF65-F5344CB8AC3E}">
        <p14:creationId xmlns:p14="http://schemas.microsoft.com/office/powerpoint/2010/main" val="248073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22" y="1628800"/>
            <a:ext cx="8532440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/>
              <a:t>SMF   3 – Pelagic Micrite </a:t>
            </a:r>
            <a:endParaRPr lang="ar-IQ" sz="4800" b="1" dirty="0"/>
          </a:p>
        </p:txBody>
      </p:sp>
    </p:spTree>
    <p:extLst>
      <p:ext uri="{BB962C8B-B14F-4D97-AF65-F5344CB8AC3E}">
        <p14:creationId xmlns:p14="http://schemas.microsoft.com/office/powerpoint/2010/main" val="2670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73949"/>
            <a:ext cx="4968551" cy="596742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979711" y="116632"/>
            <a:ext cx="468052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 smtClean="0"/>
              <a:t>Pelagic </a:t>
            </a:r>
            <a:r>
              <a:rPr lang="en-US" sz="2800" b="1" dirty="0" err="1" smtClean="0"/>
              <a:t>Calcisphere</a:t>
            </a:r>
            <a:r>
              <a:rPr lang="en-US" sz="2800" b="1" dirty="0" smtClean="0"/>
              <a:t> Limestone</a:t>
            </a:r>
            <a:endParaRPr lang="ar-IQ" sz="2800" b="1" dirty="0"/>
          </a:p>
        </p:txBody>
      </p:sp>
    </p:spTree>
    <p:extLst>
      <p:ext uri="{BB962C8B-B14F-4D97-AF65-F5344CB8AC3E}">
        <p14:creationId xmlns:p14="http://schemas.microsoft.com/office/powerpoint/2010/main" val="3300258634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" y="-7994"/>
            <a:ext cx="9133367" cy="686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" y="0"/>
            <a:ext cx="9108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فرعي 4"/>
          <p:cNvSpPr>
            <a:spLocks noGrp="1"/>
          </p:cNvSpPr>
          <p:nvPr>
            <p:ph type="subTitle" idx="1"/>
          </p:nvPr>
        </p:nvSpPr>
        <p:spPr>
          <a:xfrm>
            <a:off x="467544" y="2420888"/>
            <a:ext cx="8280920" cy="3456384"/>
          </a:xfrm>
        </p:spPr>
        <p:txBody>
          <a:bodyPr>
            <a:normAutofit/>
          </a:bodyPr>
          <a:lstStyle/>
          <a:p>
            <a:r>
              <a:rPr lang="en-US" sz="8800" b="1" dirty="0" smtClean="0"/>
              <a:t>Microfacies Lab</a:t>
            </a:r>
            <a:endParaRPr lang="ar-IQ" sz="8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7470648" cy="21429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428596" y="500042"/>
            <a:ext cx="792961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2"/>
                </a:solidFill>
              </a:rPr>
              <a:t>But </a:t>
            </a:r>
            <a:r>
              <a:rPr lang="en-US" b="1" dirty="0" err="1" smtClean="0">
                <a:solidFill>
                  <a:schemeClr val="bg2"/>
                </a:solidFill>
              </a:rPr>
              <a:t>Bioclast</a:t>
            </a:r>
            <a:r>
              <a:rPr lang="en-US" b="1" dirty="0" smtClean="0">
                <a:solidFill>
                  <a:schemeClr val="bg2"/>
                </a:solidFill>
              </a:rPr>
              <a:t> mean’s that the fossils occurs  with piece of form or shape as the follow plate :-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1026" name="Picture 2" descr="Untitled-9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4282" y="1785926"/>
            <a:ext cx="8786874" cy="49292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1083" t="44389" b="-1"/>
          <a:stretch/>
        </p:blipFill>
        <p:spPr>
          <a:xfrm>
            <a:off x="395536" y="692696"/>
            <a:ext cx="8284151" cy="5988012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83568" y="0"/>
            <a:ext cx="741682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smtClean="0"/>
              <a:t>Radiolarite Shale</a:t>
            </a:r>
            <a:endParaRPr lang="ar-IQ" sz="4400" b="1" dirty="0"/>
          </a:p>
        </p:txBody>
      </p:sp>
    </p:spTree>
    <p:extLst>
      <p:ext uri="{BB962C8B-B14F-4D97-AF65-F5344CB8AC3E}">
        <p14:creationId xmlns:p14="http://schemas.microsoft.com/office/powerpoint/2010/main" val="8563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/>
              <a:t>SMF   4 – </a:t>
            </a:r>
            <a:r>
              <a:rPr lang="en-US" sz="4800" b="1" dirty="0" err="1" smtClean="0"/>
              <a:t>Bioclastic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Lithoclastic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Microbreccia</a:t>
            </a:r>
            <a:r>
              <a:rPr lang="en-US" sz="4800" b="1" dirty="0" smtClean="0"/>
              <a:t> </a:t>
            </a:r>
            <a:endParaRPr lang="ar-IQ" sz="4800" b="1" dirty="0"/>
          </a:p>
        </p:txBody>
      </p:sp>
    </p:spTree>
    <p:extLst>
      <p:ext uri="{BB962C8B-B14F-4D97-AF65-F5344CB8AC3E}">
        <p14:creationId xmlns:p14="http://schemas.microsoft.com/office/powerpoint/2010/main" val="93125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0"/>
            <a:ext cx="4582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4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5 – </a:t>
            </a:r>
            <a:r>
              <a:rPr lang="en-US" dirty="0" err="1" smtClean="0"/>
              <a:t>Bioclastic</a:t>
            </a:r>
            <a:r>
              <a:rPr lang="en-US" dirty="0" smtClean="0"/>
              <a:t> </a:t>
            </a:r>
            <a:r>
              <a:rPr lang="en-US" dirty="0" err="1" smtClean="0"/>
              <a:t>Grainstone</a:t>
            </a:r>
            <a:r>
              <a:rPr lang="en-US" dirty="0" smtClean="0"/>
              <a:t>- </a:t>
            </a:r>
            <a:r>
              <a:rPr lang="en-US" dirty="0" err="1" smtClean="0"/>
              <a:t>Packstone</a:t>
            </a:r>
            <a:r>
              <a:rPr lang="en-US" dirty="0" smtClean="0"/>
              <a:t> </a:t>
            </a:r>
            <a:r>
              <a:rPr lang="en-US" dirty="0" err="1" smtClean="0"/>
              <a:t>Floatstone</a:t>
            </a:r>
            <a:r>
              <a:rPr lang="en-US" dirty="0" smtClean="0"/>
              <a:t>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8949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crofacies of bioclastic limestone. a) Bioclastic wackestone with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0648"/>
            <a:ext cx="4536504" cy="629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 – Reef </a:t>
            </a:r>
            <a:r>
              <a:rPr lang="en-US" dirty="0" err="1" smtClean="0"/>
              <a:t>Rudstone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37440810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" y="-10956"/>
            <a:ext cx="9129440" cy="68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146" y="48173"/>
            <a:ext cx="9209145" cy="68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7" y="620688"/>
            <a:ext cx="904428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7 – </a:t>
            </a:r>
            <a:r>
              <a:rPr lang="en-US" dirty="0" err="1" smtClean="0"/>
              <a:t>Boundstone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9590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smtClean="0"/>
              <a:t>  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flipH="1">
            <a:off x="8929718" y="1544812"/>
            <a:ext cx="71438" cy="10269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714348" y="142852"/>
            <a:ext cx="7072362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cap="all" dirty="0" smtClean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solidFill>
                  <a:srgbClr val="100000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ranklin Gothic Book"/>
                <a:ea typeface="+mj-ea"/>
                <a:cs typeface="+mj-cs"/>
              </a:rPr>
              <a:t>Microfossils  shape</a:t>
            </a:r>
            <a:endParaRPr lang="en-US" dirty="0">
              <a:solidFill>
                <a:srgbClr val="100000"/>
              </a:solidFill>
            </a:endParaRPr>
          </a:p>
        </p:txBody>
      </p:sp>
      <p:cxnSp>
        <p:nvCxnSpPr>
          <p:cNvPr id="7" name="رابط مستقيم 6"/>
          <p:cNvCxnSpPr>
            <a:stCxn id="5" idx="2"/>
          </p:cNvCxnSpPr>
          <p:nvPr/>
        </p:nvCxnSpPr>
        <p:spPr>
          <a:xfrm rot="16200000" flipH="1">
            <a:off x="1553756" y="4125508"/>
            <a:ext cx="5429264" cy="35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كعب 7"/>
          <p:cNvSpPr/>
          <p:nvPr/>
        </p:nvSpPr>
        <p:spPr>
          <a:xfrm>
            <a:off x="2857488" y="1785926"/>
            <a:ext cx="2714644" cy="64294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Needle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مكعب 9"/>
          <p:cNvSpPr/>
          <p:nvPr/>
        </p:nvSpPr>
        <p:spPr>
          <a:xfrm>
            <a:off x="2857488" y="1785926"/>
            <a:ext cx="2714644" cy="57150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Needle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مكعب 10"/>
          <p:cNvSpPr/>
          <p:nvPr/>
        </p:nvSpPr>
        <p:spPr>
          <a:xfrm>
            <a:off x="2857488" y="2643182"/>
            <a:ext cx="2714644" cy="57150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Segmoidal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مكعب 11"/>
          <p:cNvSpPr/>
          <p:nvPr/>
        </p:nvSpPr>
        <p:spPr>
          <a:xfrm>
            <a:off x="2857488" y="3429000"/>
            <a:ext cx="2714644" cy="64294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Pranch</a:t>
            </a:r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مكعب 12"/>
          <p:cNvSpPr/>
          <p:nvPr/>
        </p:nvSpPr>
        <p:spPr>
          <a:xfrm>
            <a:off x="2786050" y="4429132"/>
            <a:ext cx="2714644" cy="57150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Chamber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مكعب 13"/>
          <p:cNvSpPr/>
          <p:nvPr/>
        </p:nvSpPr>
        <p:spPr>
          <a:xfrm>
            <a:off x="2786050" y="6143644"/>
            <a:ext cx="2714644" cy="57150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Incarsted</a:t>
            </a:r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مكعب 14"/>
          <p:cNvSpPr/>
          <p:nvPr/>
        </p:nvSpPr>
        <p:spPr>
          <a:xfrm>
            <a:off x="2786050" y="5286388"/>
            <a:ext cx="2714644" cy="57150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Masive</a:t>
            </a:r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69"/>
            <a:ext cx="9144000" cy="684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8 – Whole Shells in Micrite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14667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495" y="764704"/>
            <a:ext cx="924298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998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9 – </a:t>
            </a:r>
            <a:r>
              <a:rPr lang="en-US" dirty="0" err="1" smtClean="0"/>
              <a:t>Bioclastic</a:t>
            </a:r>
            <a:r>
              <a:rPr lang="en-US" dirty="0" smtClean="0"/>
              <a:t> </a:t>
            </a:r>
            <a:r>
              <a:rPr lang="en-US" dirty="0" err="1" smtClean="0"/>
              <a:t>Wackstone</a:t>
            </a:r>
            <a:r>
              <a:rPr lang="en-US" dirty="0" smtClean="0"/>
              <a:t>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96009402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557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7926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10 – Coated Grains in Micrite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13891821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557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2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6696744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6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7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4143372" y="428604"/>
            <a:ext cx="4143404" cy="157163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Needle </a:t>
            </a:r>
            <a:endParaRPr lang="en-US" sz="4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11 – Coated Worn </a:t>
            </a:r>
            <a:r>
              <a:rPr lang="en-US" dirty="0" err="1" smtClean="0"/>
              <a:t>Bioclastic</a:t>
            </a:r>
            <a:r>
              <a:rPr lang="en-US" dirty="0" smtClean="0"/>
              <a:t> </a:t>
            </a:r>
            <a:r>
              <a:rPr lang="en-US" dirty="0" err="1" smtClean="0"/>
              <a:t>Grainstone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78605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060" y="0"/>
            <a:ext cx="551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6849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12 – Coquina Shell Hash  	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19115050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55" y="1124744"/>
            <a:ext cx="8885934" cy="45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114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13- </a:t>
            </a:r>
            <a:r>
              <a:rPr lang="en-US" dirty="0" err="1" smtClean="0"/>
              <a:t>Onkoidal</a:t>
            </a:r>
            <a:r>
              <a:rPr lang="en-US" dirty="0" smtClean="0"/>
              <a:t> </a:t>
            </a:r>
            <a:r>
              <a:rPr lang="en-US" dirty="0" err="1" smtClean="0"/>
              <a:t>Bioclastic</a:t>
            </a:r>
            <a:r>
              <a:rPr lang="en-US" dirty="0" smtClean="0"/>
              <a:t> </a:t>
            </a:r>
            <a:r>
              <a:rPr lang="en-US" dirty="0" err="1" smtClean="0"/>
              <a:t>Grainstone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22068514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51" y="116632"/>
            <a:ext cx="8748229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7839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557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1705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14 – Lag Breccia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769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44623"/>
            <a:ext cx="6813377" cy="68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9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084436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46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4286248" y="0"/>
            <a:ext cx="4143404" cy="142873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Pranch</a:t>
            </a:r>
            <a:r>
              <a:rPr lang="en-US" sz="4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en-US" sz="4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15 - </a:t>
            </a:r>
            <a:r>
              <a:rPr lang="en-US" dirty="0" err="1" smtClean="0"/>
              <a:t>Oolite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7761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6748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" y="-13240"/>
            <a:ext cx="9126417" cy="687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94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16 – </a:t>
            </a:r>
            <a:r>
              <a:rPr lang="en-US" dirty="0" err="1" smtClean="0"/>
              <a:t>Pelsparite</a:t>
            </a:r>
            <a:r>
              <a:rPr lang="en-US" dirty="0" smtClean="0"/>
              <a:t>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81252174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52" y="476672"/>
            <a:ext cx="9149666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9604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17 – </a:t>
            </a:r>
            <a:r>
              <a:rPr lang="en-US" dirty="0" err="1" smtClean="0"/>
              <a:t>Grapestone</a:t>
            </a:r>
            <a:r>
              <a:rPr lang="en-US" dirty="0" smtClean="0"/>
              <a:t> </a:t>
            </a:r>
            <a:r>
              <a:rPr lang="en-US" dirty="0" err="1" smtClean="0"/>
              <a:t>Onkoids</a:t>
            </a:r>
            <a:r>
              <a:rPr lang="en-US" dirty="0" smtClean="0"/>
              <a:t> in Micrite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405242498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4624"/>
            <a:ext cx="6813376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6890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18 – </a:t>
            </a:r>
            <a:r>
              <a:rPr lang="en-US" dirty="0" err="1" smtClean="0"/>
              <a:t>Foram</a:t>
            </a:r>
            <a:r>
              <a:rPr lang="en-US" dirty="0" smtClean="0"/>
              <a:t>, </a:t>
            </a:r>
            <a:r>
              <a:rPr lang="en-US" dirty="0" err="1" smtClean="0"/>
              <a:t>Dasycladacian</a:t>
            </a:r>
            <a:r>
              <a:rPr lang="en-US" dirty="0" smtClean="0"/>
              <a:t> </a:t>
            </a:r>
            <a:r>
              <a:rPr lang="en-US" dirty="0" err="1" smtClean="0"/>
              <a:t>Grainstone</a:t>
            </a:r>
            <a:r>
              <a:rPr lang="en-US" dirty="0" smtClean="0"/>
              <a:t>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61615654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160" y="0"/>
            <a:ext cx="536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79930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3" y="41637"/>
            <a:ext cx="6480720" cy="69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5429256" y="214290"/>
            <a:ext cx="3500462" cy="135902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segmoidal</a:t>
            </a:r>
            <a:endParaRPr lang="en-US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SMF 19 -  </a:t>
            </a:r>
            <a:r>
              <a:rPr lang="en-US" dirty="0" err="1" smtClean="0"/>
              <a:t>Fenestral</a:t>
            </a:r>
            <a:r>
              <a:rPr lang="en-US" dirty="0" smtClean="0"/>
              <a:t> </a:t>
            </a:r>
            <a:r>
              <a:rPr lang="en-US" dirty="0" err="1" smtClean="0"/>
              <a:t>Peloidal</a:t>
            </a:r>
            <a:r>
              <a:rPr lang="en-US" dirty="0" smtClean="0"/>
              <a:t> Laminate Micrite 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67561622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84" y="45719"/>
            <a:ext cx="9205784" cy="681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4536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4624"/>
            <a:ext cx="6768752" cy="6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8385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SMF 20 – </a:t>
            </a:r>
            <a:r>
              <a:rPr lang="en-US" dirty="0" err="1" smtClean="0"/>
              <a:t>Stromatolitic</a:t>
            </a:r>
            <a:r>
              <a:rPr lang="en-US" dirty="0" smtClean="0"/>
              <a:t> Micrite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4171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-42814"/>
            <a:ext cx="3888432" cy="69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60648"/>
            <a:ext cx="6588224" cy="67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626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SMF  21 -  </a:t>
            </a:r>
            <a:r>
              <a:rPr lang="en-US" dirty="0" err="1" smtClean="0"/>
              <a:t>Spongiostrome</a:t>
            </a:r>
            <a:r>
              <a:rPr lang="en-US" dirty="0" smtClean="0"/>
              <a:t> Micrite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6317313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" y="332656"/>
            <a:ext cx="903042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77665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SMF 22 -  </a:t>
            </a:r>
            <a:r>
              <a:rPr lang="en-US" dirty="0" err="1" smtClean="0"/>
              <a:t>Onkoidal</a:t>
            </a:r>
            <a:r>
              <a:rPr lang="en-US" dirty="0" smtClean="0"/>
              <a:t> Micrite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167223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761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4786314" y="500042"/>
            <a:ext cx="3714776" cy="114300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Incarsted</a:t>
            </a:r>
            <a:r>
              <a:rPr lang="en-US" sz="4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en-US" sz="4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SMF 23 – Non Laminate Pure Micrite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4184127367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9277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SMF 24 -  </a:t>
            </a:r>
            <a:r>
              <a:rPr lang="en-US" dirty="0" err="1" smtClean="0"/>
              <a:t>Rudstone</a:t>
            </a:r>
            <a:r>
              <a:rPr lang="en-US" dirty="0" smtClean="0"/>
              <a:t> in Channels 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58759250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0" y="548680"/>
            <a:ext cx="904428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15801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93" y="132538"/>
            <a:ext cx="8233413" cy="659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21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5143504" y="0"/>
            <a:ext cx="4000496" cy="157161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chamber</a:t>
            </a:r>
            <a:endParaRPr lang="en-US" sz="6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3071802" y="500042"/>
            <a:ext cx="4500594" cy="121444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Foraminifera </a:t>
            </a:r>
            <a:endParaRPr lang="en-US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0"/>
            <a:ext cx="908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71472" y="500042"/>
            <a:ext cx="7500990" cy="1500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Microscope Type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مكعب 2"/>
          <p:cNvSpPr/>
          <p:nvPr/>
        </p:nvSpPr>
        <p:spPr>
          <a:xfrm>
            <a:off x="2143108" y="2071678"/>
            <a:ext cx="4643470" cy="107157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Polorized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مكعب 3"/>
          <p:cNvSpPr/>
          <p:nvPr/>
        </p:nvSpPr>
        <p:spPr>
          <a:xfrm>
            <a:off x="2143108" y="3357562"/>
            <a:ext cx="4643470" cy="107157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Non </a:t>
            </a:r>
            <a:r>
              <a:rPr lang="en-US" sz="2800" b="1" dirty="0" err="1" smtClean="0">
                <a:solidFill>
                  <a:srgbClr val="FF0000"/>
                </a:solidFill>
              </a:rPr>
              <a:t>polorized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مكعب 4"/>
          <p:cNvSpPr/>
          <p:nvPr/>
        </p:nvSpPr>
        <p:spPr>
          <a:xfrm>
            <a:off x="2143108" y="4500570"/>
            <a:ext cx="4643470" cy="107157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Reflected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مكعب 5"/>
          <p:cNvSpPr/>
          <p:nvPr/>
        </p:nvSpPr>
        <p:spPr>
          <a:xfrm>
            <a:off x="2071670" y="5643578"/>
            <a:ext cx="4643470" cy="107157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Scanning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058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497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214290"/>
            <a:ext cx="7851648" cy="178595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Microfacies Project</a:t>
            </a:r>
            <a:endParaRPr lang="en-US" sz="6000" dirty="0"/>
          </a:p>
        </p:txBody>
      </p:sp>
      <p:sp>
        <p:nvSpPr>
          <p:cNvPr id="4" name="مستطيل 3"/>
          <p:cNvSpPr/>
          <p:nvPr/>
        </p:nvSpPr>
        <p:spPr>
          <a:xfrm>
            <a:off x="1142976" y="2000240"/>
            <a:ext cx="6572296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Microfacies  Project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2928926" y="3214686"/>
            <a:ext cx="2786082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Description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2928926" y="4429132"/>
            <a:ext cx="2786082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Analysis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3000364" y="5643578"/>
            <a:ext cx="2786082" cy="1000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Interpretation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14" name="رابط كسهم مستقيم 13"/>
          <p:cNvCxnSpPr>
            <a:endCxn id="5" idx="0"/>
          </p:cNvCxnSpPr>
          <p:nvPr/>
        </p:nvCxnSpPr>
        <p:spPr>
          <a:xfrm rot="16200000" flipH="1">
            <a:off x="4125513" y="3018232"/>
            <a:ext cx="357188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>
            <a:stCxn id="5" idx="4"/>
            <a:endCxn id="6" idx="0"/>
          </p:cNvCxnSpPr>
          <p:nvPr/>
        </p:nvCxnSpPr>
        <p:spPr>
          <a:xfrm rot="5400000">
            <a:off x="4214810" y="4321975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>
            <a:stCxn id="6" idx="4"/>
          </p:cNvCxnSpPr>
          <p:nvPr/>
        </p:nvCxnSpPr>
        <p:spPr>
          <a:xfrm rot="5400000">
            <a:off x="4196951" y="5518562"/>
            <a:ext cx="214314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3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52"/>
            <a:ext cx="7162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500438"/>
            <a:ext cx="721042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70770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668985"/>
            <a:ext cx="70961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52"/>
            <a:ext cx="70770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695723"/>
            <a:ext cx="70866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14298"/>
            <a:ext cx="71437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571876"/>
            <a:ext cx="7391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52"/>
            <a:ext cx="71437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729061"/>
            <a:ext cx="74676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8139478" cy="3455824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8000" b="1" dirty="0"/>
              <a:t>Microfacies Characterization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6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95536" y="1844824"/>
            <a:ext cx="8353792" cy="3168352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 smtClean="0"/>
              <a:t>Non Skeletal Grains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402039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جسم مشطوف الحواف 3"/>
          <p:cNvSpPr/>
          <p:nvPr/>
        </p:nvSpPr>
        <p:spPr>
          <a:xfrm>
            <a:off x="1714480" y="71414"/>
            <a:ext cx="5643602" cy="121444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Non skeletal Grains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cxnSp>
        <p:nvCxnSpPr>
          <p:cNvPr id="7" name="رابط مستقيم 6"/>
          <p:cNvCxnSpPr>
            <a:stCxn id="4" idx="2"/>
          </p:cNvCxnSpPr>
          <p:nvPr/>
        </p:nvCxnSpPr>
        <p:spPr>
          <a:xfrm rot="16200000" flipH="1">
            <a:off x="1768070" y="4054070"/>
            <a:ext cx="5572140" cy="35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كعب 7"/>
          <p:cNvSpPr/>
          <p:nvPr/>
        </p:nvSpPr>
        <p:spPr>
          <a:xfrm>
            <a:off x="3143240" y="1643050"/>
            <a:ext cx="2857520" cy="71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pellets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مكعب 8"/>
          <p:cNvSpPr/>
          <p:nvPr/>
        </p:nvSpPr>
        <p:spPr>
          <a:xfrm>
            <a:off x="3143240" y="2714620"/>
            <a:ext cx="2857520" cy="71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poloids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مكعب 9"/>
          <p:cNvSpPr/>
          <p:nvPr/>
        </p:nvSpPr>
        <p:spPr>
          <a:xfrm>
            <a:off x="3143240" y="3714752"/>
            <a:ext cx="2857520" cy="71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Oolites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مكعب 10"/>
          <p:cNvSpPr/>
          <p:nvPr/>
        </p:nvSpPr>
        <p:spPr>
          <a:xfrm>
            <a:off x="3143240" y="4857760"/>
            <a:ext cx="2857520" cy="71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Onkoids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مكعب 11"/>
          <p:cNvSpPr/>
          <p:nvPr/>
        </p:nvSpPr>
        <p:spPr>
          <a:xfrm>
            <a:off x="3143240" y="5929330"/>
            <a:ext cx="2857520" cy="71438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Aggregated grains 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كعب 4"/>
          <p:cNvSpPr/>
          <p:nvPr/>
        </p:nvSpPr>
        <p:spPr>
          <a:xfrm>
            <a:off x="1857356" y="214290"/>
            <a:ext cx="5000660" cy="135732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pellets</a:t>
            </a:r>
            <a:endParaRPr lang="en-US" sz="5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142852"/>
            <a:ext cx="889635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" y="214290"/>
            <a:ext cx="893445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14291"/>
            <a:ext cx="880110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كعب 3"/>
          <p:cNvSpPr/>
          <p:nvPr/>
        </p:nvSpPr>
        <p:spPr>
          <a:xfrm>
            <a:off x="2643174" y="214290"/>
            <a:ext cx="4500594" cy="135732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peloids</a:t>
            </a:r>
            <a:endParaRPr lang="en-US" sz="5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382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4572000" y="285728"/>
            <a:ext cx="4000528" cy="135732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Oolites </a:t>
            </a:r>
            <a:endParaRPr lang="en-US" sz="6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2643174" y="1071546"/>
            <a:ext cx="4143404" cy="142876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Oolites</a:t>
            </a:r>
            <a:endParaRPr lang="en-US" sz="6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428596" y="285728"/>
            <a:ext cx="7858180" cy="6286544"/>
            <a:chOff x="428596" y="285728"/>
            <a:chExt cx="7858180" cy="6286544"/>
          </a:xfrm>
        </p:grpSpPr>
        <p:sp>
          <p:nvSpPr>
            <p:cNvPr id="4" name="مستطيل مستدير الزوايا 3"/>
            <p:cNvSpPr/>
            <p:nvPr/>
          </p:nvSpPr>
          <p:spPr>
            <a:xfrm>
              <a:off x="428596" y="285728"/>
              <a:ext cx="7858180" cy="13573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Microfacies characteristics as  seen in Thin section include of  four criteria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سداسي 4"/>
            <p:cNvSpPr/>
            <p:nvPr/>
          </p:nvSpPr>
          <p:spPr>
            <a:xfrm>
              <a:off x="1928794" y="2000240"/>
              <a:ext cx="4786346" cy="857256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The type of groundmass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سداسي 6"/>
            <p:cNvSpPr/>
            <p:nvPr/>
          </p:nvSpPr>
          <p:spPr>
            <a:xfrm>
              <a:off x="2071670" y="3286124"/>
              <a:ext cx="4786346" cy="857256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The different kind of particle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سداسي 7"/>
            <p:cNvSpPr/>
            <p:nvPr/>
          </p:nvSpPr>
          <p:spPr>
            <a:xfrm>
              <a:off x="2143108" y="4500570"/>
              <a:ext cx="4786346" cy="857256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Depositional texture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سداسي 8"/>
            <p:cNvSpPr/>
            <p:nvPr/>
          </p:nvSpPr>
          <p:spPr>
            <a:xfrm>
              <a:off x="2143108" y="5715016"/>
              <a:ext cx="4786346" cy="857256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Solution texture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رابط مستقيم 10"/>
            <p:cNvCxnSpPr>
              <a:stCxn id="4" idx="2"/>
            </p:cNvCxnSpPr>
            <p:nvPr/>
          </p:nvCxnSpPr>
          <p:spPr>
            <a:xfrm rot="5400000">
              <a:off x="4179091" y="1821645"/>
              <a:ext cx="35719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12"/>
            <p:cNvCxnSpPr/>
            <p:nvPr/>
          </p:nvCxnSpPr>
          <p:spPr>
            <a:xfrm rot="5400000">
              <a:off x="4143372" y="3071810"/>
              <a:ext cx="42862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/>
            <p:cNvCxnSpPr/>
            <p:nvPr/>
          </p:nvCxnSpPr>
          <p:spPr>
            <a:xfrm rot="5400000">
              <a:off x="4250529" y="4321975"/>
              <a:ext cx="35719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/>
            <p:cNvCxnSpPr/>
            <p:nvPr/>
          </p:nvCxnSpPr>
          <p:spPr>
            <a:xfrm rot="5400000">
              <a:off x="4214810" y="5572140"/>
              <a:ext cx="42862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13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" y="904875"/>
            <a:ext cx="89535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904875"/>
            <a:ext cx="909637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3" y="1238250"/>
            <a:ext cx="88677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88"/>
            <a:ext cx="91725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1128713"/>
            <a:ext cx="88106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" y="1119188"/>
            <a:ext cx="87058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1176338"/>
            <a:ext cx="90868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2525"/>
            <a:ext cx="918210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4438"/>
            <a:ext cx="88392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28700"/>
            <a:ext cx="92106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33400" y="142852"/>
            <a:ext cx="7851648" cy="135732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There are three elements of microfacies character :-</a:t>
            </a:r>
            <a:endParaRPr lang="en-US" dirty="0"/>
          </a:p>
        </p:txBody>
      </p:sp>
      <p:sp>
        <p:nvSpPr>
          <p:cNvPr id="5" name="عنوان فرعي 4"/>
          <p:cNvSpPr>
            <a:spLocks noGrp="1"/>
          </p:cNvSpPr>
          <p:nvPr>
            <p:ph type="subTitle" idx="1"/>
          </p:nvPr>
        </p:nvSpPr>
        <p:spPr>
          <a:xfrm>
            <a:off x="2071670" y="3786190"/>
            <a:ext cx="4500594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2- Particles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071670" y="1857364"/>
            <a:ext cx="4500594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1- Groundmass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071670" y="5500702"/>
            <a:ext cx="4500594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3- Pores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90650"/>
            <a:ext cx="92678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1138238"/>
            <a:ext cx="90297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" y="1290638"/>
            <a:ext cx="90487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9675"/>
            <a:ext cx="928687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052513"/>
            <a:ext cx="91154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76338"/>
            <a:ext cx="9305925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66838"/>
            <a:ext cx="917257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214438"/>
            <a:ext cx="91154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مكعب 2"/>
          <p:cNvSpPr/>
          <p:nvPr/>
        </p:nvSpPr>
        <p:spPr>
          <a:xfrm>
            <a:off x="1500166" y="357166"/>
            <a:ext cx="4214842" cy="164307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Aggregated Grains </a:t>
            </a:r>
          </a:p>
          <a:p>
            <a:pPr algn="ctr"/>
            <a:r>
              <a:rPr lang="en-US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Grapestone</a:t>
            </a: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763688" y="2492896"/>
            <a:ext cx="4392488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 smtClean="0"/>
              <a:t>Onkoid </a:t>
            </a:r>
            <a:endParaRPr lang="ar-IQ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500034" y="214290"/>
            <a:ext cx="8001056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Petro graphical components of Microfacies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571472" y="1500174"/>
            <a:ext cx="2071702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Partical</a:t>
            </a:r>
            <a:endParaRPr lang="en-US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428992" y="1214422"/>
            <a:ext cx="2071702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Groundmass</a:t>
            </a:r>
            <a:endParaRPr lang="en-US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6429388" y="1500174"/>
            <a:ext cx="2071702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Pore</a:t>
            </a:r>
            <a:endParaRPr lang="en-US" dirty="0"/>
          </a:p>
        </p:txBody>
      </p:sp>
      <p:sp>
        <p:nvSpPr>
          <p:cNvPr id="9" name="شكل بيضاوي 8"/>
          <p:cNvSpPr/>
          <p:nvPr/>
        </p:nvSpPr>
        <p:spPr>
          <a:xfrm>
            <a:off x="0" y="2571744"/>
            <a:ext cx="1428728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Skeletal</a:t>
            </a:r>
            <a:endParaRPr lang="en-US" dirty="0"/>
          </a:p>
        </p:txBody>
      </p:sp>
      <p:sp>
        <p:nvSpPr>
          <p:cNvPr id="10" name="شكل بيضاوي 9"/>
          <p:cNvSpPr/>
          <p:nvPr/>
        </p:nvSpPr>
        <p:spPr>
          <a:xfrm>
            <a:off x="1500166" y="2571744"/>
            <a:ext cx="1428728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skeletal</a:t>
            </a:r>
            <a:endParaRPr lang="en-US" dirty="0"/>
          </a:p>
        </p:txBody>
      </p:sp>
      <p:sp>
        <p:nvSpPr>
          <p:cNvPr id="11" name="شكل بيضاوي 10"/>
          <p:cNvSpPr/>
          <p:nvPr/>
        </p:nvSpPr>
        <p:spPr>
          <a:xfrm>
            <a:off x="4786314" y="2571744"/>
            <a:ext cx="1428728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Sparite</a:t>
            </a:r>
            <a:endParaRPr lang="en-US" dirty="0"/>
          </a:p>
        </p:txBody>
      </p:sp>
      <p:sp>
        <p:nvSpPr>
          <p:cNvPr id="12" name="شكل بيضاوي 11"/>
          <p:cNvSpPr/>
          <p:nvPr/>
        </p:nvSpPr>
        <p:spPr>
          <a:xfrm>
            <a:off x="3357554" y="2571744"/>
            <a:ext cx="1428728" cy="714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Micrite</a:t>
            </a:r>
            <a:endParaRPr lang="en-US" dirty="0"/>
          </a:p>
        </p:txBody>
      </p:sp>
      <p:cxnSp>
        <p:nvCxnSpPr>
          <p:cNvPr id="14" name="رابط كسهم مستقيم 13"/>
          <p:cNvCxnSpPr>
            <a:stCxn id="6" idx="2"/>
          </p:cNvCxnSpPr>
          <p:nvPr/>
        </p:nvCxnSpPr>
        <p:spPr>
          <a:xfrm rot="5400000">
            <a:off x="910803" y="2018100"/>
            <a:ext cx="571504" cy="8215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>
            <a:stCxn id="6" idx="2"/>
            <a:endCxn id="10" idx="0"/>
          </p:cNvCxnSpPr>
          <p:nvPr/>
        </p:nvCxnSpPr>
        <p:spPr>
          <a:xfrm rot="16200000" flipH="1">
            <a:off x="1696612" y="2053826"/>
            <a:ext cx="428628" cy="6072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>
            <a:stCxn id="7" idx="2"/>
          </p:cNvCxnSpPr>
          <p:nvPr/>
        </p:nvCxnSpPr>
        <p:spPr>
          <a:xfrm rot="5400000">
            <a:off x="3804042" y="2053819"/>
            <a:ext cx="857256" cy="464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>
            <a:stCxn id="7" idx="2"/>
          </p:cNvCxnSpPr>
          <p:nvPr/>
        </p:nvCxnSpPr>
        <p:spPr>
          <a:xfrm rot="16200000" flipH="1">
            <a:off x="4661297" y="1660909"/>
            <a:ext cx="785818" cy="1178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20"/>
          <p:cNvSpPr/>
          <p:nvPr/>
        </p:nvSpPr>
        <p:spPr>
          <a:xfrm>
            <a:off x="142844" y="3571876"/>
            <a:ext cx="1214446" cy="3143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MICROFOSSILS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1785918" y="3571876"/>
            <a:ext cx="1500198" cy="3143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1- OOLITE 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2- PELLETS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3-PELOIDS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4- ONKOID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5- AGREGATED </a:t>
            </a: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GRAINS</a:t>
            </a:r>
          </a:p>
        </p:txBody>
      </p:sp>
      <p:cxnSp>
        <p:nvCxnSpPr>
          <p:cNvPr id="24" name="رابط كسهم مستقيم 23"/>
          <p:cNvCxnSpPr>
            <a:stCxn id="9" idx="4"/>
            <a:endCxn id="21" idx="0"/>
          </p:cNvCxnSpPr>
          <p:nvPr/>
        </p:nvCxnSpPr>
        <p:spPr>
          <a:xfrm rot="16200000" flipH="1">
            <a:off x="589339" y="3411148"/>
            <a:ext cx="285752" cy="357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>
            <a:stCxn id="10" idx="4"/>
          </p:cNvCxnSpPr>
          <p:nvPr/>
        </p:nvCxnSpPr>
        <p:spPr>
          <a:xfrm rot="5400000">
            <a:off x="2000208" y="3500430"/>
            <a:ext cx="428628" cy="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مستطيل 26"/>
          <p:cNvSpPr/>
          <p:nvPr/>
        </p:nvSpPr>
        <p:spPr>
          <a:xfrm>
            <a:off x="6286512" y="2428868"/>
            <a:ext cx="1357322" cy="414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FABRIC SELECTIVE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7786678" y="2428868"/>
            <a:ext cx="1357322" cy="414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 FABRIC SELECTIVE</a:t>
            </a:r>
            <a:endParaRPr lang="ar-SA" dirty="0">
              <a:solidFill>
                <a:schemeClr val="bg1"/>
              </a:solidFill>
            </a:endParaRPr>
          </a:p>
        </p:txBody>
      </p:sp>
      <p:cxnSp>
        <p:nvCxnSpPr>
          <p:cNvPr id="31" name="رابط كسهم مستقيم 30"/>
          <p:cNvCxnSpPr/>
          <p:nvPr/>
        </p:nvCxnSpPr>
        <p:spPr>
          <a:xfrm rot="5400000">
            <a:off x="6393669" y="2393149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كسهم مستقيم 32"/>
          <p:cNvCxnSpPr/>
          <p:nvPr/>
        </p:nvCxnSpPr>
        <p:spPr>
          <a:xfrm rot="5400000">
            <a:off x="7893867" y="2393149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4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7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982716"/>
              </p:ext>
            </p:extLst>
          </p:nvPr>
        </p:nvGraphicFramePr>
        <p:xfrm>
          <a:off x="1524000" y="1397000"/>
          <a:ext cx="6096000" cy="3124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0032">
                <a:tc>
                  <a:txBody>
                    <a:bodyPr/>
                    <a:lstStyle/>
                    <a:p>
                      <a:pPr rtl="1"/>
                      <a:r>
                        <a:rPr lang="en-US" sz="19900" b="1" dirty="0" smtClean="0">
                          <a:solidFill>
                            <a:schemeClr val="tx1"/>
                          </a:solidFill>
                        </a:rPr>
                        <a:t>pores</a:t>
                      </a:r>
                      <a:endParaRPr lang="ar-IQ" sz="19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9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8424936" cy="2234679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/>
              <a:t>Pore types in microfacies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093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404" y="0"/>
            <a:ext cx="2868596" cy="2153969"/>
          </a:xfrm>
          <a:prstGeom prst="rect">
            <a:avLst/>
          </a:prstGeom>
        </p:spPr>
      </p:pic>
      <p:pic>
        <p:nvPicPr>
          <p:cNvPr id="3" name="Picture 2" descr="نتيجة بحث الصور عن interpartical pores in carbonate thin 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2783524" cy="21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نتيجة بحث الصور عن intrapartical pores in carbonate thin 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" y="40405"/>
            <a:ext cx="3487719" cy="346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" y="3491765"/>
            <a:ext cx="3487719" cy="3321638"/>
          </a:xfrm>
          <a:prstGeom prst="rect">
            <a:avLst/>
          </a:prstGeom>
        </p:spPr>
      </p:pic>
      <p:pic>
        <p:nvPicPr>
          <p:cNvPr id="6" name="صورة 1"/>
          <p:cNvPicPr>
            <a:picLocks noChangeAspect="1"/>
          </p:cNvPicPr>
          <p:nvPr/>
        </p:nvPicPr>
        <p:blipFill rotWithShape="1">
          <a:blip r:embed="rId6"/>
          <a:srcRect l="10815" t="16644" r="11147" b="15052"/>
          <a:stretch/>
        </p:blipFill>
        <p:spPr>
          <a:xfrm>
            <a:off x="3494079" y="2169102"/>
            <a:ext cx="2952330" cy="1940103"/>
          </a:xfrm>
          <a:prstGeom prst="rect">
            <a:avLst/>
          </a:prstGeom>
        </p:spPr>
      </p:pic>
      <p:pic>
        <p:nvPicPr>
          <p:cNvPr id="7" name="صورة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408" y="2201200"/>
            <a:ext cx="2697591" cy="1947880"/>
          </a:xfrm>
          <a:prstGeom prst="rect">
            <a:avLst/>
          </a:prstGeom>
        </p:spPr>
      </p:pic>
      <p:pic>
        <p:nvPicPr>
          <p:cNvPr id="8" name="صورة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79" y="4121371"/>
            <a:ext cx="2954530" cy="2673036"/>
          </a:xfrm>
          <a:prstGeom prst="rect">
            <a:avLst/>
          </a:prstGeom>
        </p:spPr>
      </p:pic>
      <p:pic>
        <p:nvPicPr>
          <p:cNvPr id="9" name="صورة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6408" y="4118624"/>
            <a:ext cx="2697591" cy="27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078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3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251520" y="600054"/>
            <a:ext cx="8572560" cy="60007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5400" b="1" dirty="0">
                <a:solidFill>
                  <a:srgbClr val="FF0000"/>
                </a:solidFill>
                <a:ea typeface="+mj-ea"/>
                <a:cs typeface="+mj-cs"/>
              </a:rPr>
              <a:t>Classification of Pore Types in Carbonate Rocks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7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206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تيجة بحث الصور عن interpartical pores in carbonate thin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0" y="190188"/>
            <a:ext cx="8473350" cy="640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نتيجة بحث الصور عن interpartical pores in carbonate thin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552728" cy="50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967" y="188640"/>
            <a:ext cx="619407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نتيجة بحث الصور عن intrapartical pores in carbonate thin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57598"/>
            <a:ext cx="5544616" cy="566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619672" y="116632"/>
            <a:ext cx="590465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 smtClean="0"/>
              <a:t>Intra particle Pores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24144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فرعي 2"/>
          <p:cNvSpPr txBox="1">
            <a:spLocks/>
          </p:cNvSpPr>
          <p:nvPr/>
        </p:nvSpPr>
        <p:spPr>
          <a:xfrm>
            <a:off x="428596" y="2348880"/>
            <a:ext cx="8353792" cy="27363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dirty="0" smtClean="0">
                <a:solidFill>
                  <a:schemeClr val="accent2">
                    <a:lumMod val="75000"/>
                  </a:schemeClr>
                </a:solidFill>
              </a:rPr>
              <a:t>Groundmass</a:t>
            </a:r>
            <a:endParaRPr lang="en-US" sz="8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9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63598"/>
            <a:ext cx="6048672" cy="576064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115616" y="188640"/>
            <a:ext cx="619268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5400" b="1" dirty="0" smtClean="0"/>
              <a:t>Intercrystal Pores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72548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3379"/>
            <a:ext cx="8136904" cy="610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52735"/>
            <a:ext cx="5976664" cy="580526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475656" y="0"/>
            <a:ext cx="612068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 smtClean="0"/>
              <a:t>Fenestral Porosity</a:t>
            </a:r>
            <a:endParaRPr lang="ar-IQ" sz="4800" b="1" dirty="0"/>
          </a:p>
        </p:txBody>
      </p:sp>
    </p:spTree>
    <p:extLst>
      <p:ext uri="{BB962C8B-B14F-4D97-AF65-F5344CB8AC3E}">
        <p14:creationId xmlns:p14="http://schemas.microsoft.com/office/powerpoint/2010/main" val="30658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نتيجة بحث الصور عن shelter porosity in carbonate thin sec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809711"/>
            <a:ext cx="8000057" cy="6048289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83568" y="160338"/>
            <a:ext cx="80000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 smtClean="0"/>
              <a:t>Shelter Porosity</a:t>
            </a:r>
            <a:endParaRPr lang="ar-IQ" sz="4000" b="1" dirty="0"/>
          </a:p>
        </p:txBody>
      </p:sp>
    </p:spTree>
    <p:extLst>
      <p:ext uri="{BB962C8B-B14F-4D97-AF65-F5344CB8AC3E}">
        <p14:creationId xmlns:p14="http://schemas.microsoft.com/office/powerpoint/2010/main" val="216707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78" y="1268760"/>
            <a:ext cx="7411629" cy="558924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27584" y="188640"/>
            <a:ext cx="72728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b="1" dirty="0" smtClean="0"/>
              <a:t>Grouthframework Porosity</a:t>
            </a:r>
            <a:endParaRPr lang="ar-IQ" sz="4800" b="1" dirty="0"/>
          </a:p>
        </p:txBody>
      </p:sp>
    </p:spTree>
    <p:extLst>
      <p:ext uri="{BB962C8B-B14F-4D97-AF65-F5344CB8AC3E}">
        <p14:creationId xmlns:p14="http://schemas.microsoft.com/office/powerpoint/2010/main" val="21426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4" y="1021086"/>
            <a:ext cx="8660206" cy="583691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11560" y="0"/>
            <a:ext cx="763284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 smtClean="0"/>
              <a:t>Fracture Porosity</a:t>
            </a:r>
            <a:endParaRPr lang="ar-IQ" sz="5400" b="1" dirty="0"/>
          </a:p>
        </p:txBody>
      </p:sp>
    </p:spTree>
    <p:extLst>
      <p:ext uri="{BB962C8B-B14F-4D97-AF65-F5344CB8AC3E}">
        <p14:creationId xmlns:p14="http://schemas.microsoft.com/office/powerpoint/2010/main" val="45897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836712"/>
            <a:ext cx="5935563" cy="6087757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987824" y="0"/>
            <a:ext cx="44644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b="1" dirty="0" smtClean="0"/>
              <a:t>Channel Porosity</a:t>
            </a:r>
            <a:endParaRPr lang="ar-IQ" sz="4400" b="1" dirty="0"/>
          </a:p>
        </p:txBody>
      </p:sp>
    </p:spTree>
    <p:extLst>
      <p:ext uri="{BB962C8B-B14F-4D97-AF65-F5344CB8AC3E}">
        <p14:creationId xmlns:p14="http://schemas.microsoft.com/office/powerpoint/2010/main" val="34143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6832"/>
            <a:ext cx="9144000" cy="5111496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683568" y="260648"/>
            <a:ext cx="763284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/>
              <a:t>Vugg Porosity</a:t>
            </a:r>
            <a:endParaRPr lang="ar-IQ" sz="6000" b="1" dirty="0"/>
          </a:p>
        </p:txBody>
      </p:sp>
    </p:spTree>
    <p:extLst>
      <p:ext uri="{BB962C8B-B14F-4D97-AF65-F5344CB8AC3E}">
        <p14:creationId xmlns:p14="http://schemas.microsoft.com/office/powerpoint/2010/main" val="263984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52387"/>
            <a:ext cx="809625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259632" y="116632"/>
            <a:ext cx="64087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/>
              <a:t>Cavern Porosity</a:t>
            </a:r>
            <a:endParaRPr lang="ar-IQ" sz="3200" b="1" dirty="0"/>
          </a:p>
        </p:txBody>
      </p:sp>
      <p:pic>
        <p:nvPicPr>
          <p:cNvPr id="1026" name="Picture 2" descr="Microfacies, diagenesis and oil emplacement of the Upper Jurassic Arab-D  carbonate reservoir in an oil field in central Saudi Arabia (Khurais  Complex) -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74" y="818612"/>
            <a:ext cx="5976664" cy="60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7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2261</TotalTime>
  <Words>724</Words>
  <Application>Microsoft Office PowerPoint</Application>
  <PresentationFormat>On-screen Show (4:3)</PresentationFormat>
  <Paragraphs>177</Paragraphs>
  <Slides>255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255</vt:i4>
      </vt:variant>
    </vt:vector>
  </HeadingPairs>
  <TitlesOfParts>
    <vt:vector size="263" baseType="lpstr">
      <vt:lpstr>Arial</vt:lpstr>
      <vt:lpstr>Calibri</vt:lpstr>
      <vt:lpstr>Calibri Light</vt:lpstr>
      <vt:lpstr>Franklin Gothic Book</vt:lpstr>
      <vt:lpstr>Times New Roman</vt:lpstr>
      <vt:lpstr>نسق Office</vt:lpstr>
      <vt:lpstr>1_نسق Office</vt:lpstr>
      <vt:lpstr>2_نسق Office</vt:lpstr>
      <vt:lpstr>PowerPoint Presentation</vt:lpstr>
      <vt:lpstr>PowerPoint Presentation</vt:lpstr>
      <vt:lpstr>PowerPoint Presentation</vt:lpstr>
      <vt:lpstr>Microfacies Project</vt:lpstr>
      <vt:lpstr>PowerPoint Presentation</vt:lpstr>
      <vt:lpstr>PowerPoint Presentation</vt:lpstr>
      <vt:lpstr>There are three elements of microfacies character :-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Skeletal Grains</vt:lpstr>
      <vt:lpstr>**What is the meanning of biomorph &amp; bioclast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Pore types in microfacies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Mudstone</vt:lpstr>
      <vt:lpstr>Wackstone</vt:lpstr>
      <vt:lpstr>Packstone</vt:lpstr>
      <vt:lpstr>Grainstone</vt:lpstr>
      <vt:lpstr>Boundstone</vt:lpstr>
      <vt:lpstr>Algal Boundstone</vt:lpstr>
      <vt:lpstr>Coral Boundstone</vt:lpstr>
      <vt:lpstr>Framestone </vt:lpstr>
      <vt:lpstr>PowerPoint Presentation</vt:lpstr>
      <vt:lpstr>PowerPoint Presentation</vt:lpstr>
      <vt:lpstr>Bindstone </vt:lpstr>
      <vt:lpstr>PowerPoint Presentation</vt:lpstr>
      <vt:lpstr>PowerPoint Presentation</vt:lpstr>
      <vt:lpstr>Bafflestone </vt:lpstr>
      <vt:lpstr>PowerPoint Presentation</vt:lpstr>
      <vt:lpstr>PowerPoint Presentation</vt:lpstr>
      <vt:lpstr>Floatstone </vt:lpstr>
      <vt:lpstr>PowerPoint Presentation</vt:lpstr>
      <vt:lpstr>PowerPoint Presentation</vt:lpstr>
      <vt:lpstr>Rudstone </vt:lpstr>
      <vt:lpstr>PowerPoint Presentation</vt:lpstr>
      <vt:lpstr>PowerPoint Presentation</vt:lpstr>
      <vt:lpstr>PowerPoint Presentation</vt:lpstr>
      <vt:lpstr>Wright Classification 1992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Cementation</vt:lpstr>
      <vt:lpstr>PowerPoint Presentation</vt:lpstr>
      <vt:lpstr>Neomorphisim</vt:lpstr>
      <vt:lpstr>Compaction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Silissification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differnet microfacies types described in the studied formations and their distribution in the Standard Facies Zones (FZ) of the modified Wilson model (1975). Standard Microfacies Types of Wilson model: (SMF 1) spiculitic wackestone or packstone; (SMF 2) microbioclastic peloidal calcisiltite; (SMF 3) pelagic lime mudstone and wackestones; (SMF 4) microbreccia; (SMF 5) allochthonous bioclastic grainstone, rudstone, packstone, floatstone; (SMF 6) reef rudstone; (SMF 7) organic buondstone; (SMF 8) wackestones and floatstones; (SMF 9) burrowed bioclastic wackestone; (SMF 10) bioclastic packstone and wackestone; (SMF 11) coated bioclastic grainstone; (SMF 12) limestones with shell concentrations; (SMF 13) oncoid rudstone and grainstone; (SMF 14) lag deposit; (SMF 15) oolite, grainstones; (SMF 16) peloid grainstone and packstone; (SMF 17) grainstone with aggregate grains; (SMF 18) bioclastic grainstone and packstone; (SMF 19) densely laminated bindstone; (SMF 20) laminated stromatolitic bindstone/boundstone; (SMF 21) fenestral packstone and bindstone; (SMF 22) oncoid floatstone and wackestone; (SMF 23) non-laminated homogenous micrite; (SMF 24) lithoclastic floatstone, rudstone or breccias; (SMF 25) laminated evaporate-carbonate mudstone and (SMF 26) pisoid cementstone, rudstone or packstone</vt:lpstr>
      <vt:lpstr>PowerPoint Presentation</vt:lpstr>
      <vt:lpstr>SMF  1 - Spiculite  </vt:lpstr>
      <vt:lpstr>PowerPoint Presentation</vt:lpstr>
      <vt:lpstr>SMF  2 – Microbioclastic Calcisilt  </vt:lpstr>
      <vt:lpstr>PowerPoint Presentation</vt:lpstr>
      <vt:lpstr>SMF   3 – Pelagic Micrite </vt:lpstr>
      <vt:lpstr>PowerPoint Presentation</vt:lpstr>
      <vt:lpstr>PowerPoint Presentation</vt:lpstr>
      <vt:lpstr>PowerPoint Presentation</vt:lpstr>
      <vt:lpstr>PowerPoint Presentation</vt:lpstr>
      <vt:lpstr>SMF   4 – Bioclastic Lithoclastic Microbreccia </vt:lpstr>
      <vt:lpstr>PowerPoint Presentation</vt:lpstr>
      <vt:lpstr>5 – Bioclastic Grainstone- Packstone Floatstone  </vt:lpstr>
      <vt:lpstr>PowerPoint Presentation</vt:lpstr>
      <vt:lpstr>6 – Reef Rudstone </vt:lpstr>
      <vt:lpstr>PowerPoint Presentation</vt:lpstr>
      <vt:lpstr>PowerPoint Presentation</vt:lpstr>
      <vt:lpstr>PowerPoint Presentation</vt:lpstr>
      <vt:lpstr>7 – Boundstone </vt:lpstr>
      <vt:lpstr>PowerPoint Presentation</vt:lpstr>
      <vt:lpstr>PowerPoint Presentation</vt:lpstr>
      <vt:lpstr>SMF 8 – Whole Shells in Micrite  </vt:lpstr>
      <vt:lpstr>PowerPoint Presentation</vt:lpstr>
      <vt:lpstr>SMF 9 – Bioclastic Wackstone  </vt:lpstr>
      <vt:lpstr>PowerPoint Presentation</vt:lpstr>
      <vt:lpstr>SMF 10 – Coated Grains in Micrite  </vt:lpstr>
      <vt:lpstr>PowerPoint Presentation</vt:lpstr>
      <vt:lpstr>PowerPoint Presentation</vt:lpstr>
      <vt:lpstr>PowerPoint Presentation</vt:lpstr>
      <vt:lpstr>SMF 11 – Coated Worn Bioclastic Grainstone </vt:lpstr>
      <vt:lpstr>PowerPoint Presentation</vt:lpstr>
      <vt:lpstr>SMF 12 – Coquina Shell Hash    </vt:lpstr>
      <vt:lpstr>PowerPoint Presentation</vt:lpstr>
      <vt:lpstr>SMF 13- Onkoidal Bioclastic Grainstone </vt:lpstr>
      <vt:lpstr>PowerPoint Presentation</vt:lpstr>
      <vt:lpstr>PowerPoint Presentation</vt:lpstr>
      <vt:lpstr>SMF 14 – Lag Breccia  </vt:lpstr>
      <vt:lpstr>PowerPoint Presentation</vt:lpstr>
      <vt:lpstr>PowerPoint Presentation</vt:lpstr>
      <vt:lpstr>SMF 15 - Oolite</vt:lpstr>
      <vt:lpstr>PowerPoint Presentation</vt:lpstr>
      <vt:lpstr>PowerPoint Presentation</vt:lpstr>
      <vt:lpstr>SMF 16 – Pelsparite  </vt:lpstr>
      <vt:lpstr>PowerPoint Presentation</vt:lpstr>
      <vt:lpstr>SMF 17 – Grapestone Onkoids in Micrite </vt:lpstr>
      <vt:lpstr>PowerPoint Presentation</vt:lpstr>
      <vt:lpstr>SMF 18 – Foram, Dasycladacian Grainstone </vt:lpstr>
      <vt:lpstr>PowerPoint Presentation</vt:lpstr>
      <vt:lpstr>PowerPoint Presentation</vt:lpstr>
      <vt:lpstr>SMF 19 -  Fenestral Peloidal Laminate Micrite  </vt:lpstr>
      <vt:lpstr>PowerPoint Presentation</vt:lpstr>
      <vt:lpstr>PowerPoint Presentation</vt:lpstr>
      <vt:lpstr>SMF 20 – Stromatolitic Micrite </vt:lpstr>
      <vt:lpstr>PowerPoint Presentation</vt:lpstr>
      <vt:lpstr>PowerPoint Presentation</vt:lpstr>
      <vt:lpstr>SMF  21 -  Spongiostrome Micrite </vt:lpstr>
      <vt:lpstr>PowerPoint Presentation</vt:lpstr>
      <vt:lpstr>SMF 22 -  Onkoidal Micrite </vt:lpstr>
      <vt:lpstr>PowerPoint Presentation</vt:lpstr>
      <vt:lpstr>SMF 23 – Non Laminate Pure Micrite </vt:lpstr>
      <vt:lpstr>PowerPoint Presentation</vt:lpstr>
      <vt:lpstr>SMF 24 -  Rudstone in Channels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mazin</dc:creator>
  <cp:lastModifiedBy>Al-nabaa</cp:lastModifiedBy>
  <cp:revision>255</cp:revision>
  <dcterms:created xsi:type="dcterms:W3CDTF">2011-03-05T17:52:46Z</dcterms:created>
  <dcterms:modified xsi:type="dcterms:W3CDTF">2021-07-03T15:01:41Z</dcterms:modified>
</cp:coreProperties>
</file>